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7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Lakis" initials="CL" lastIdx="1" clrIdx="0">
    <p:extLst>
      <p:ext uri="{19B8F6BF-5375-455C-9EA6-DF929625EA0E}">
        <p15:presenceInfo xmlns:p15="http://schemas.microsoft.com/office/powerpoint/2012/main" userId="S::clara.lakis@mesrobian.com::d80f1367-36d3-4106-9ec4-d0407f1f0a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FFA39D9-FBD3-4CDF-A193-81ECF3F3A45D}" type="slidenum">
              <a:rPr lang="fr-FR" smtClean="0"/>
              <a:t>‹#›</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906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50275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44608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7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78799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36896A-46FA-4905-A118-D75009969EB0}" type="datetimeFigureOut">
              <a:rPr lang="fr-FR" smtClean="0"/>
              <a:t>08/11/2024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37385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36896A-46FA-4905-A118-D75009969EB0}" type="datetimeFigureOut">
              <a:rPr lang="fr-FR" smtClean="0"/>
              <a:t>08/11/2024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146973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414986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323711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87203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76701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8149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36896A-46FA-4905-A118-D75009969EB0}" type="datetimeFigureOut">
              <a:rPr lang="fr-FR" smtClean="0"/>
              <a:t>08/11/2024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317352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6896A-46FA-4905-A118-D75009969EB0}" type="datetimeFigureOut">
              <a:rPr lang="fr-FR" smtClean="0"/>
              <a:t>08/11/2024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8895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6896A-46FA-4905-A118-D75009969EB0}" type="datetimeFigureOut">
              <a:rPr lang="fr-FR" smtClean="0"/>
              <a:t>08/11/2024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47560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216207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92185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536896A-46FA-4905-A118-D75009969EB0}" type="datetimeFigureOut">
              <a:rPr lang="fr-FR" smtClean="0"/>
              <a:t>08/11/2024</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FFA39D9-FBD3-4CDF-A193-81ECF3F3A45D}" type="slidenum">
              <a:rPr lang="fr-FR" smtClean="0"/>
              <a:t>‹#›</a:t>
            </a:fld>
            <a:endParaRPr lang="fr-FR"/>
          </a:p>
        </p:txBody>
      </p:sp>
    </p:spTree>
    <p:extLst>
      <p:ext uri="{BB962C8B-B14F-4D97-AF65-F5344CB8AC3E}">
        <p14:creationId xmlns:p14="http://schemas.microsoft.com/office/powerpoint/2010/main" val="34107372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C606-5118-4596-AE7B-47CD2C9CBBFC}"/>
              </a:ext>
            </a:extLst>
          </p:cNvPr>
          <p:cNvSpPr>
            <a:spLocks noGrp="1"/>
          </p:cNvSpPr>
          <p:nvPr>
            <p:ph type="ctrTitle"/>
          </p:nvPr>
        </p:nvSpPr>
        <p:spPr>
          <a:xfrm rot="21420000">
            <a:off x="29435" y="1214270"/>
            <a:ext cx="9755187" cy="1380245"/>
          </a:xfrm>
        </p:spPr>
        <p:txBody>
          <a:bodyPr/>
          <a:lstStyle/>
          <a:p>
            <a:r>
              <a:rPr lang="en-US" dirty="0"/>
              <a:t>Production </a:t>
            </a:r>
            <a:r>
              <a:rPr lang="fr-FR" dirty="0"/>
              <a:t>écrite</a:t>
            </a:r>
          </a:p>
        </p:txBody>
      </p:sp>
      <p:sp>
        <p:nvSpPr>
          <p:cNvPr id="4" name="Subtitle 3"/>
          <p:cNvSpPr>
            <a:spLocks noGrp="1"/>
          </p:cNvSpPr>
          <p:nvPr>
            <p:ph type="subTitle" idx="1"/>
          </p:nvPr>
        </p:nvSpPr>
        <p:spPr/>
        <p:txBody>
          <a:bodyPr/>
          <a:lstStyle/>
          <a:p>
            <a:pPr algn="l"/>
            <a:r>
              <a:rPr lang="en-US" dirty="0"/>
              <a:t>THEME : Carriere et </a:t>
            </a:r>
            <a:r>
              <a:rPr lang="fr-FR" dirty="0"/>
              <a:t>emploi</a:t>
            </a:r>
            <a:r>
              <a:rPr lang="en-US" dirty="0"/>
              <a:t>                                CLASSE : SE</a:t>
            </a:r>
            <a:endParaRPr lang="ar-LB" dirty="0"/>
          </a:p>
        </p:txBody>
      </p:sp>
    </p:spTree>
    <p:extLst>
      <p:ext uri="{BB962C8B-B14F-4D97-AF65-F5344CB8AC3E}">
        <p14:creationId xmlns:p14="http://schemas.microsoft.com/office/powerpoint/2010/main" val="2920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33E1-D12D-49A7-B12F-47567C6CFAA7}"/>
              </a:ext>
            </a:extLst>
          </p:cNvPr>
          <p:cNvSpPr>
            <a:spLocks noGrp="1"/>
          </p:cNvSpPr>
          <p:nvPr>
            <p:ph type="title"/>
          </p:nvPr>
        </p:nvSpPr>
        <p:spPr>
          <a:xfrm>
            <a:off x="685801" y="172634"/>
            <a:ext cx="10396882" cy="1151965"/>
          </a:xfrm>
          <a:solidFill>
            <a:schemeClr val="accent1">
              <a:lumMod val="40000"/>
              <a:lumOff val="60000"/>
            </a:schemeClr>
          </a:solidFill>
        </p:spPr>
        <p:txBody>
          <a:bodyPr/>
          <a:lstStyle/>
          <a:p>
            <a:r>
              <a:rPr lang="en-US" dirty="0">
                <a:latin typeface="Times New Roman" panose="02020603050405020304" pitchFamily="18" charset="0"/>
                <a:cs typeface="Times New Roman" panose="02020603050405020304" pitchFamily="18" charset="0"/>
              </a:rPr>
              <a:t>Corps du </a:t>
            </a:r>
            <a:r>
              <a:rPr lang="fr-FR" dirty="0">
                <a:latin typeface="Times New Roman" panose="02020603050405020304" pitchFamily="18" charset="0"/>
                <a:cs typeface="Times New Roman" panose="02020603050405020304" pitchFamily="18" charset="0"/>
              </a:rPr>
              <a:t>sujet</a:t>
            </a:r>
          </a:p>
        </p:txBody>
      </p:sp>
      <p:sp>
        <p:nvSpPr>
          <p:cNvPr id="3" name="TextBox 2">
            <a:extLst>
              <a:ext uri="{FF2B5EF4-FFF2-40B4-BE49-F238E27FC236}">
                <a16:creationId xmlns:a16="http://schemas.microsoft.com/office/drawing/2014/main" id="{917065EC-614E-4EA1-9433-87CDF392DF9C}"/>
              </a:ext>
            </a:extLst>
          </p:cNvPr>
          <p:cNvSpPr txBox="1"/>
          <p:nvPr/>
        </p:nvSpPr>
        <p:spPr>
          <a:xfrm>
            <a:off x="685801" y="1397046"/>
            <a:ext cx="1006241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Il comprendra essentiellement </a:t>
            </a:r>
            <a:r>
              <a:rPr lang="fr-FR" b="1" dirty="0">
                <a:latin typeface="Times New Roman" panose="02020603050405020304" pitchFamily="18" charset="0"/>
                <a:cs typeface="Times New Roman" panose="02020603050405020304" pitchFamily="18" charset="0"/>
              </a:rPr>
              <a:t>deux</a:t>
            </a:r>
            <a:r>
              <a:rPr lang="fr-FR" dirty="0">
                <a:latin typeface="Times New Roman" panose="02020603050405020304" pitchFamily="18" charset="0"/>
                <a:cs typeface="Times New Roman" panose="02020603050405020304" pitchFamily="18" charset="0"/>
              </a:rPr>
              <a:t> (ou plusieurs) </a:t>
            </a:r>
            <a:r>
              <a:rPr lang="fr-FR" b="1" dirty="0">
                <a:latin typeface="Times New Roman" panose="02020603050405020304" pitchFamily="18" charset="0"/>
                <a:cs typeface="Times New Roman" panose="02020603050405020304" pitchFamily="18" charset="0"/>
              </a:rPr>
              <a:t>séquences argumentatives </a:t>
            </a:r>
          </a:p>
        </p:txBody>
      </p:sp>
      <p:sp>
        <p:nvSpPr>
          <p:cNvPr id="4" name="Rectangle: Rounded Corners 3">
            <a:extLst>
              <a:ext uri="{FF2B5EF4-FFF2-40B4-BE49-F238E27FC236}">
                <a16:creationId xmlns:a16="http://schemas.microsoft.com/office/drawing/2014/main" id="{24799256-3B6A-49DE-B531-ACB14AF87DD3}"/>
              </a:ext>
            </a:extLst>
          </p:cNvPr>
          <p:cNvSpPr/>
          <p:nvPr/>
        </p:nvSpPr>
        <p:spPr>
          <a:xfrm>
            <a:off x="3015914" y="1833912"/>
            <a:ext cx="5181600" cy="705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Une séquence argumentative est composée de</a:t>
            </a:r>
          </a:p>
        </p:txBody>
      </p:sp>
      <p:cxnSp>
        <p:nvCxnSpPr>
          <p:cNvPr id="6" name="Straight Arrow Connector 5">
            <a:extLst>
              <a:ext uri="{FF2B5EF4-FFF2-40B4-BE49-F238E27FC236}">
                <a16:creationId xmlns:a16="http://schemas.microsoft.com/office/drawing/2014/main" id="{98B618BE-79BF-40EF-B71E-09151A5B69E5}"/>
              </a:ext>
            </a:extLst>
          </p:cNvPr>
          <p:cNvCxnSpPr/>
          <p:nvPr/>
        </p:nvCxnSpPr>
        <p:spPr>
          <a:xfrm flipH="1">
            <a:off x="1524001" y="2815389"/>
            <a:ext cx="1090863" cy="65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223B853-9C90-4A65-8D8D-B0F3931417E8}"/>
              </a:ext>
            </a:extLst>
          </p:cNvPr>
          <p:cNvSpPr/>
          <p:nvPr/>
        </p:nvSpPr>
        <p:spPr>
          <a:xfrm>
            <a:off x="225052" y="3741761"/>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Connecteur</a:t>
            </a:r>
          </a:p>
        </p:txBody>
      </p:sp>
      <p:cxnSp>
        <p:nvCxnSpPr>
          <p:cNvPr id="9" name="Straight Arrow Connector 8">
            <a:extLst>
              <a:ext uri="{FF2B5EF4-FFF2-40B4-BE49-F238E27FC236}">
                <a16:creationId xmlns:a16="http://schemas.microsoft.com/office/drawing/2014/main" id="{3DA7EEF4-6C2F-4BEE-B41D-BFF56C9ECD49}"/>
              </a:ext>
            </a:extLst>
          </p:cNvPr>
          <p:cNvCxnSpPr>
            <a:cxnSpLocks/>
          </p:cNvCxnSpPr>
          <p:nvPr/>
        </p:nvCxnSpPr>
        <p:spPr>
          <a:xfrm>
            <a:off x="2521819" y="4070624"/>
            <a:ext cx="3048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CB424D7-CED9-4EE5-8CB4-39601DE8F2A3}"/>
              </a:ext>
            </a:extLst>
          </p:cNvPr>
          <p:cNvSpPr/>
          <p:nvPr/>
        </p:nvSpPr>
        <p:spPr>
          <a:xfrm>
            <a:off x="3228135" y="3763456"/>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Argument</a:t>
            </a:r>
            <a:endParaRPr lang="fr-FR"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79219CC-E405-416D-B290-A05903150E21}"/>
              </a:ext>
            </a:extLst>
          </p:cNvPr>
          <p:cNvCxnSpPr>
            <a:cxnSpLocks/>
          </p:cNvCxnSpPr>
          <p:nvPr/>
        </p:nvCxnSpPr>
        <p:spPr>
          <a:xfrm>
            <a:off x="5491212" y="4070624"/>
            <a:ext cx="356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C7D1465C-39D3-47A7-B229-E209917F3BAD}"/>
              </a:ext>
            </a:extLst>
          </p:cNvPr>
          <p:cNvSpPr/>
          <p:nvPr/>
        </p:nvSpPr>
        <p:spPr>
          <a:xfrm>
            <a:off x="6220667" y="3727571"/>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Connecteur</a:t>
            </a:r>
          </a:p>
        </p:txBody>
      </p:sp>
      <p:cxnSp>
        <p:nvCxnSpPr>
          <p:cNvPr id="18" name="Straight Arrow Connector 17">
            <a:extLst>
              <a:ext uri="{FF2B5EF4-FFF2-40B4-BE49-F238E27FC236}">
                <a16:creationId xmlns:a16="http://schemas.microsoft.com/office/drawing/2014/main" id="{DA06D57A-E5FC-47A4-A69B-28897EA31CDA}"/>
              </a:ext>
            </a:extLst>
          </p:cNvPr>
          <p:cNvCxnSpPr>
            <a:cxnSpLocks/>
          </p:cNvCxnSpPr>
          <p:nvPr/>
        </p:nvCxnSpPr>
        <p:spPr>
          <a:xfrm>
            <a:off x="8686800" y="4042611"/>
            <a:ext cx="356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9A198F5-10E2-41DC-BC54-9A03B0D23722}"/>
              </a:ext>
            </a:extLst>
          </p:cNvPr>
          <p:cNvSpPr/>
          <p:nvPr/>
        </p:nvSpPr>
        <p:spPr>
          <a:xfrm>
            <a:off x="9452010" y="3713748"/>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Exemple</a:t>
            </a:r>
          </a:p>
        </p:txBody>
      </p:sp>
      <p:cxnSp>
        <p:nvCxnSpPr>
          <p:cNvPr id="21" name="Connector: Elbow 20">
            <a:extLst>
              <a:ext uri="{FF2B5EF4-FFF2-40B4-BE49-F238E27FC236}">
                <a16:creationId xmlns:a16="http://schemas.microsoft.com/office/drawing/2014/main" id="{AF3D7BC5-53D1-4229-8222-F968E4FE81DC}"/>
              </a:ext>
            </a:extLst>
          </p:cNvPr>
          <p:cNvCxnSpPr/>
          <p:nvPr/>
        </p:nvCxnSpPr>
        <p:spPr>
          <a:xfrm rot="16200000" flipH="1">
            <a:off x="3709871" y="4575817"/>
            <a:ext cx="512404" cy="3529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555E6E2-336D-4783-BEAB-3D52FD1D39AF}"/>
              </a:ext>
            </a:extLst>
          </p:cNvPr>
          <p:cNvSpPr txBox="1"/>
          <p:nvPr/>
        </p:nvSpPr>
        <p:spPr>
          <a:xfrm>
            <a:off x="2921854" y="5110630"/>
            <a:ext cx="284747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Suivi d’un développement</a:t>
            </a:r>
          </a:p>
        </p:txBody>
      </p:sp>
      <p:sp>
        <p:nvSpPr>
          <p:cNvPr id="23" name="TextBox 22">
            <a:extLst>
              <a:ext uri="{FF2B5EF4-FFF2-40B4-BE49-F238E27FC236}">
                <a16:creationId xmlns:a16="http://schemas.microsoft.com/office/drawing/2014/main" id="{B60EE29E-503F-4713-BE50-4379F7D4876E}"/>
              </a:ext>
            </a:extLst>
          </p:cNvPr>
          <p:cNvSpPr txBox="1"/>
          <p:nvPr/>
        </p:nvSpPr>
        <p:spPr>
          <a:xfrm>
            <a:off x="3521243" y="3319229"/>
            <a:ext cx="1556084"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Cas général</a:t>
            </a:r>
          </a:p>
        </p:txBody>
      </p:sp>
      <p:sp>
        <p:nvSpPr>
          <p:cNvPr id="24" name="TextBox 23">
            <a:extLst>
              <a:ext uri="{FF2B5EF4-FFF2-40B4-BE49-F238E27FC236}">
                <a16:creationId xmlns:a16="http://schemas.microsoft.com/office/drawing/2014/main" id="{797DD841-1FE5-48D3-A2F7-29E487DFD547}"/>
              </a:ext>
            </a:extLst>
          </p:cNvPr>
          <p:cNvSpPr txBox="1"/>
          <p:nvPr/>
        </p:nvSpPr>
        <p:spPr>
          <a:xfrm>
            <a:off x="9574732" y="3244334"/>
            <a:ext cx="2346958"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Cas particulier</a:t>
            </a:r>
          </a:p>
        </p:txBody>
      </p:sp>
      <p:cxnSp>
        <p:nvCxnSpPr>
          <p:cNvPr id="26" name="Straight Arrow Connector 25">
            <a:extLst>
              <a:ext uri="{FF2B5EF4-FFF2-40B4-BE49-F238E27FC236}">
                <a16:creationId xmlns:a16="http://schemas.microsoft.com/office/drawing/2014/main" id="{21E0448F-F4A3-4FB6-B0C7-73A594BEA403}"/>
              </a:ext>
            </a:extLst>
          </p:cNvPr>
          <p:cNvCxnSpPr/>
          <p:nvPr/>
        </p:nvCxnSpPr>
        <p:spPr>
          <a:xfrm>
            <a:off x="4268436" y="2734997"/>
            <a:ext cx="0" cy="509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B6340D0-10CB-4730-B8B6-F024ACB05229}"/>
              </a:ext>
            </a:extLst>
          </p:cNvPr>
          <p:cNvCxnSpPr/>
          <p:nvPr/>
        </p:nvCxnSpPr>
        <p:spPr>
          <a:xfrm>
            <a:off x="6761749" y="2696458"/>
            <a:ext cx="0" cy="509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C12A0A8-15BC-4BC1-900E-4DE5F95053C6}"/>
              </a:ext>
            </a:extLst>
          </p:cNvPr>
          <p:cNvCxnSpPr>
            <a:cxnSpLocks/>
          </p:cNvCxnSpPr>
          <p:nvPr/>
        </p:nvCxnSpPr>
        <p:spPr>
          <a:xfrm>
            <a:off x="8303395" y="2629081"/>
            <a:ext cx="1122946" cy="515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96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5B85-6D00-4B09-AD4D-29B51682EE28}"/>
              </a:ext>
            </a:extLst>
          </p:cNvPr>
          <p:cNvSpPr>
            <a:spLocks noGrp="1"/>
          </p:cNvSpPr>
          <p:nvPr>
            <p:ph type="title"/>
          </p:nvPr>
        </p:nvSpPr>
        <p:spPr>
          <a:xfrm>
            <a:off x="89716" y="58875"/>
            <a:ext cx="10396882" cy="1151965"/>
          </a:xfrm>
        </p:spPr>
        <p:txBody>
          <a:bodyPr/>
          <a:lstStyle/>
          <a:p>
            <a:r>
              <a:rPr lang="en-US" dirty="0">
                <a:latin typeface="Times New Roman" panose="02020603050405020304" pitchFamily="18" charset="0"/>
                <a:cs typeface="Times New Roman" panose="02020603050405020304" pitchFamily="18" charset="0"/>
              </a:rPr>
              <a:t>Corps du </a:t>
            </a:r>
            <a:r>
              <a:rPr lang="fr-FR" dirty="0">
                <a:latin typeface="Times New Roman" panose="02020603050405020304" pitchFamily="18" charset="0"/>
                <a:cs typeface="Times New Roman" panose="02020603050405020304" pitchFamily="18" charset="0"/>
              </a:rPr>
              <a:t>sujet</a:t>
            </a:r>
          </a:p>
        </p:txBody>
      </p:sp>
      <p:sp>
        <p:nvSpPr>
          <p:cNvPr id="3" name="TextBox 2">
            <a:extLst>
              <a:ext uri="{FF2B5EF4-FFF2-40B4-BE49-F238E27FC236}">
                <a16:creationId xmlns:a16="http://schemas.microsoft.com/office/drawing/2014/main" id="{FCA82FE7-AAB7-4E74-8429-4976B56CF1D7}"/>
              </a:ext>
            </a:extLst>
          </p:cNvPr>
          <p:cNvSpPr txBox="1"/>
          <p:nvPr/>
        </p:nvSpPr>
        <p:spPr>
          <a:xfrm>
            <a:off x="1097854" y="1006521"/>
            <a:ext cx="10606238" cy="4524315"/>
          </a:xfrm>
          <a:prstGeom prst="rect">
            <a:avLst/>
          </a:prstGeom>
          <a:noFill/>
        </p:spPr>
        <p:txBody>
          <a:bodyPr wrap="square" rtlCol="0">
            <a:spAutoFit/>
          </a:bodyPr>
          <a:lstStyle/>
          <a:p>
            <a:pPr algn="just"/>
            <a:r>
              <a:rPr lang="fr-FR" dirty="0">
                <a:latin typeface="Times New Roman" panose="02020603050405020304" pitchFamily="18" charset="0"/>
                <a:cs typeface="Times New Roman" panose="02020603050405020304" pitchFamily="18" charset="0"/>
              </a:rPr>
              <a:t>	Au</a:t>
            </a:r>
            <a:r>
              <a:rPr lang="fr-FR" dirty="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niveau économique, les hommes modernes ont besoin de travailler pour vivre et assurer le fonctionnement de la société. Le travail sert </a:t>
            </a:r>
            <a:r>
              <a:rPr lang="fr-FR" dirty="0">
                <a:solidFill>
                  <a:srgbClr val="FF0000"/>
                </a:solidFill>
                <a:latin typeface="Times New Roman" panose="02020603050405020304" pitchFamily="18" charset="0"/>
                <a:cs typeface="Times New Roman" panose="02020603050405020304" pitchFamily="18" charset="0"/>
              </a:rPr>
              <a:t>d’abord </a:t>
            </a:r>
            <a:r>
              <a:rPr lang="fr-FR" dirty="0">
                <a:latin typeface="Times New Roman" panose="02020603050405020304" pitchFamily="18" charset="0"/>
                <a:cs typeface="Times New Roman" panose="02020603050405020304" pitchFamily="18" charset="0"/>
              </a:rPr>
              <a:t>à gagner un salaire indispensable pour se procurer les biens de consommation. L’homme peut ainsi satisfaire ses besoins et ceux de sa famille sans avoir recours à quelqu’un. Il devient indépendant matériellement et peut voler de ses propres ailes. Le salaire gagné, </a:t>
            </a:r>
            <a:r>
              <a:rPr lang="fr-FR" dirty="0">
                <a:solidFill>
                  <a:srgbClr val="FF0000"/>
                </a:solidFill>
                <a:latin typeface="Times New Roman" panose="02020603050405020304" pitchFamily="18" charset="0"/>
                <a:cs typeface="Times New Roman" panose="02020603050405020304" pitchFamily="18" charset="0"/>
              </a:rPr>
              <a:t>par exemple</a:t>
            </a:r>
            <a:r>
              <a:rPr lang="fr-FR" dirty="0">
                <a:latin typeface="Times New Roman" panose="02020603050405020304" pitchFamily="18" charset="0"/>
                <a:cs typeface="Times New Roman" panose="02020603050405020304" pitchFamily="18" charset="0"/>
              </a:rPr>
              <a:t>, par un jeune travailleur lui assure une indépendance financière et lui donne le sentiment d’entrer dans la vie adulte.</a:t>
            </a:r>
          </a:p>
          <a:p>
            <a:pPr algn="just"/>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De surcroît </a:t>
            </a:r>
            <a:r>
              <a:rPr lang="fr-FR" dirty="0">
                <a:latin typeface="Times New Roman" panose="02020603050405020304" pitchFamily="18" charset="0"/>
                <a:cs typeface="Times New Roman" panose="02020603050405020304" pitchFamily="18" charset="0"/>
              </a:rPr>
              <a:t>, je pense que cette activité revêt une importance sociale considérable. En amenant l’individu à sortir de chez lui, à côtoyer des collègues, le travail lui procure une certaine stabilité sociale. Un travailleur peut fonder une famille, faire des projets, vivre dignement. Il aura confiance en lui-même. Alors qu’un individu sans emploi, au chômage, risquerait de devenir un marginal que l’absence de perspectives  peut conduire à toutes sortes de désordres.</a:t>
            </a:r>
          </a:p>
          <a:p>
            <a:pPr algn="just"/>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Outre </a:t>
            </a:r>
            <a:r>
              <a:rPr lang="fr-FR" dirty="0">
                <a:latin typeface="Times New Roman" panose="02020603050405020304" pitchFamily="18" charset="0"/>
                <a:cs typeface="Times New Roman" panose="02020603050405020304" pitchFamily="18" charset="0"/>
              </a:rPr>
              <a:t>les avantages matériels et la socialisation , je crois que le travail permet </a:t>
            </a:r>
            <a:r>
              <a:rPr lang="fr-FR" dirty="0">
                <a:solidFill>
                  <a:srgbClr val="FF0000"/>
                </a:solidFill>
                <a:latin typeface="Times New Roman" panose="02020603050405020304" pitchFamily="18" charset="0"/>
                <a:cs typeface="Times New Roman" panose="02020603050405020304" pitchFamily="18" charset="0"/>
              </a:rPr>
              <a:t>aussi</a:t>
            </a:r>
            <a:r>
              <a:rPr lang="fr-FR" dirty="0">
                <a:latin typeface="Times New Roman" panose="02020603050405020304" pitchFamily="18" charset="0"/>
                <a:cs typeface="Times New Roman" panose="02020603050405020304" pitchFamily="18" charset="0"/>
              </a:rPr>
              <a:t> d’acquérir des qualités spécifiques telles l’autonomie et la liberté au niveau moral, l’habileté, la résistance physique et la ténacité au niveau physique. En ce sens, le travail procure une certaine forme de liberté et permet à l’homme d’exercer un certain pouvoir sur le monde. A l’heure actuelle, de nombreuses activités professionnelles ont pu transformer le monde. C’est le cas </a:t>
            </a:r>
            <a:r>
              <a:rPr lang="fr-FR" dirty="0">
                <a:solidFill>
                  <a:srgbClr val="FF0000"/>
                </a:solidFill>
                <a:latin typeface="Times New Roman" panose="02020603050405020304" pitchFamily="18" charset="0"/>
                <a:cs typeface="Times New Roman" panose="02020603050405020304" pitchFamily="18" charset="0"/>
              </a:rPr>
              <a:t>notamment</a:t>
            </a:r>
            <a:r>
              <a:rPr lang="fr-FR" dirty="0">
                <a:latin typeface="Times New Roman" panose="02020603050405020304" pitchFamily="18" charset="0"/>
                <a:cs typeface="Times New Roman" panose="02020603050405020304" pitchFamily="18" charset="0"/>
              </a:rPr>
              <a:t> des recherches scientifiques réalisées par Pasteur, Einstein ou Marie Curie ainsi que des œuvres d’art immortalisées par beaucoup d’artistes.</a:t>
            </a:r>
          </a:p>
        </p:txBody>
      </p:sp>
      <p:cxnSp>
        <p:nvCxnSpPr>
          <p:cNvPr id="5" name="Straight Arrow Connector 4">
            <a:extLst>
              <a:ext uri="{FF2B5EF4-FFF2-40B4-BE49-F238E27FC236}">
                <a16:creationId xmlns:a16="http://schemas.microsoft.com/office/drawing/2014/main" id="{45F5A1F9-C5F8-4642-B178-4F143EF7C57F}"/>
              </a:ext>
            </a:extLst>
          </p:cNvPr>
          <p:cNvCxnSpPr/>
          <p:nvPr/>
        </p:nvCxnSpPr>
        <p:spPr>
          <a:xfrm flipH="1">
            <a:off x="881400" y="1210840"/>
            <a:ext cx="6737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C612FC2-44CC-4892-A4B2-14BD7CD9CB5B}"/>
              </a:ext>
            </a:extLst>
          </p:cNvPr>
          <p:cNvCxnSpPr>
            <a:cxnSpLocks/>
          </p:cNvCxnSpPr>
          <p:nvPr/>
        </p:nvCxnSpPr>
        <p:spPr>
          <a:xfrm flipH="1">
            <a:off x="907184" y="2591307"/>
            <a:ext cx="753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52BB79-D80C-4517-8A32-26F205A3C413}"/>
              </a:ext>
            </a:extLst>
          </p:cNvPr>
          <p:cNvSpPr txBox="1"/>
          <p:nvPr/>
        </p:nvSpPr>
        <p:spPr>
          <a:xfrm>
            <a:off x="148390" y="991960"/>
            <a:ext cx="786064"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Alinéa</a:t>
            </a:r>
          </a:p>
        </p:txBody>
      </p:sp>
      <p:sp>
        <p:nvSpPr>
          <p:cNvPr id="11" name="TextBox 10">
            <a:extLst>
              <a:ext uri="{FF2B5EF4-FFF2-40B4-BE49-F238E27FC236}">
                <a16:creationId xmlns:a16="http://schemas.microsoft.com/office/drawing/2014/main" id="{44045D84-3212-44F8-863F-56BF6BFE343F}"/>
              </a:ext>
            </a:extLst>
          </p:cNvPr>
          <p:cNvSpPr txBox="1"/>
          <p:nvPr/>
        </p:nvSpPr>
        <p:spPr>
          <a:xfrm>
            <a:off x="136929" y="2547635"/>
            <a:ext cx="786064"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Alinéa</a:t>
            </a:r>
          </a:p>
        </p:txBody>
      </p:sp>
      <p:cxnSp>
        <p:nvCxnSpPr>
          <p:cNvPr id="10" name="Straight Arrow Connector 9">
            <a:extLst>
              <a:ext uri="{FF2B5EF4-FFF2-40B4-BE49-F238E27FC236}">
                <a16:creationId xmlns:a16="http://schemas.microsoft.com/office/drawing/2014/main" id="{D052EF8B-BC41-5753-09B9-BE730B78F94B}"/>
              </a:ext>
            </a:extLst>
          </p:cNvPr>
          <p:cNvCxnSpPr>
            <a:cxnSpLocks/>
          </p:cNvCxnSpPr>
          <p:nvPr/>
        </p:nvCxnSpPr>
        <p:spPr>
          <a:xfrm>
            <a:off x="541422" y="2383203"/>
            <a:ext cx="1226073" cy="161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76DA10-D2A4-CE7C-834D-CAE6CA26250E}"/>
              </a:ext>
            </a:extLst>
          </p:cNvPr>
          <p:cNvCxnSpPr>
            <a:cxnSpLocks/>
          </p:cNvCxnSpPr>
          <p:nvPr/>
        </p:nvCxnSpPr>
        <p:spPr>
          <a:xfrm flipV="1">
            <a:off x="541422" y="1494455"/>
            <a:ext cx="4746735" cy="665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309DF7B-79CE-F22A-6CBB-A5C7D658F850}"/>
              </a:ext>
            </a:extLst>
          </p:cNvPr>
          <p:cNvSpPr/>
          <p:nvPr/>
        </p:nvSpPr>
        <p:spPr>
          <a:xfrm>
            <a:off x="-594365" y="2175747"/>
            <a:ext cx="1410221" cy="397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Connecteurs</a:t>
            </a:r>
          </a:p>
        </p:txBody>
      </p:sp>
      <p:cxnSp>
        <p:nvCxnSpPr>
          <p:cNvPr id="12" name="Straight Arrow Connector 11">
            <a:extLst>
              <a:ext uri="{FF2B5EF4-FFF2-40B4-BE49-F238E27FC236}">
                <a16:creationId xmlns:a16="http://schemas.microsoft.com/office/drawing/2014/main" id="{ED8C0631-12EE-1780-5E83-196F406801C4}"/>
              </a:ext>
            </a:extLst>
          </p:cNvPr>
          <p:cNvCxnSpPr>
            <a:cxnSpLocks/>
          </p:cNvCxnSpPr>
          <p:nvPr/>
        </p:nvCxnSpPr>
        <p:spPr>
          <a:xfrm>
            <a:off x="256732" y="2519651"/>
            <a:ext cx="1385579" cy="1187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E27456F-4027-6665-5E00-0A0DB6A7F829}"/>
              </a:ext>
            </a:extLst>
          </p:cNvPr>
          <p:cNvCxnSpPr>
            <a:cxnSpLocks/>
          </p:cNvCxnSpPr>
          <p:nvPr/>
        </p:nvCxnSpPr>
        <p:spPr>
          <a:xfrm flipH="1">
            <a:off x="720864" y="3707012"/>
            <a:ext cx="753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4730B5-3261-557F-9BDD-036A300B6020}"/>
              </a:ext>
            </a:extLst>
          </p:cNvPr>
          <p:cNvSpPr txBox="1"/>
          <p:nvPr/>
        </p:nvSpPr>
        <p:spPr>
          <a:xfrm>
            <a:off x="55372" y="3581107"/>
            <a:ext cx="786064"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Alinéa</a:t>
            </a:r>
          </a:p>
        </p:txBody>
      </p:sp>
    </p:spTree>
    <p:extLst>
      <p:ext uri="{BB962C8B-B14F-4D97-AF65-F5344CB8AC3E}">
        <p14:creationId xmlns:p14="http://schemas.microsoft.com/office/powerpoint/2010/main" val="20535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5159-BFD2-469D-B491-D8E966728C21}"/>
              </a:ext>
            </a:extLst>
          </p:cNvPr>
          <p:cNvSpPr>
            <a:spLocks noGrp="1"/>
          </p:cNvSpPr>
          <p:nvPr>
            <p:ph type="title"/>
          </p:nvPr>
        </p:nvSpPr>
        <p:spPr>
          <a:xfrm>
            <a:off x="1594269" y="175703"/>
            <a:ext cx="4306814" cy="1146465"/>
          </a:xfrm>
          <a:solidFill>
            <a:schemeClr val="accent1">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Conclusion</a:t>
            </a:r>
            <a:endParaRPr lang="fr-FR"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54201F-0D26-40D9-B26A-08C333D01482}"/>
              </a:ext>
            </a:extLst>
          </p:cNvPr>
          <p:cNvSpPr txBox="1"/>
          <p:nvPr/>
        </p:nvSpPr>
        <p:spPr>
          <a:xfrm>
            <a:off x="352926" y="1360985"/>
            <a:ext cx="978568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Elle comprendra essentiellement deux sous-parties :</a:t>
            </a:r>
          </a:p>
        </p:txBody>
      </p:sp>
      <p:sp>
        <p:nvSpPr>
          <p:cNvPr id="4" name="Rectangle: Rounded Corners 3">
            <a:extLst>
              <a:ext uri="{FF2B5EF4-FFF2-40B4-BE49-F238E27FC236}">
                <a16:creationId xmlns:a16="http://schemas.microsoft.com/office/drawing/2014/main" id="{41798262-5A1A-4152-A6D3-308BB86C6AB7}"/>
              </a:ext>
            </a:extLst>
          </p:cNvPr>
          <p:cNvSpPr/>
          <p:nvPr/>
        </p:nvSpPr>
        <p:spPr>
          <a:xfrm>
            <a:off x="271340" y="2403803"/>
            <a:ext cx="3352800" cy="964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latin typeface="Times New Roman" panose="02020603050405020304" pitchFamily="18" charset="0"/>
                <a:cs typeface="Times New Roman" panose="02020603050405020304" pitchFamily="18" charset="0"/>
              </a:rPr>
              <a:t>Bilan / Récapitulation</a:t>
            </a:r>
          </a:p>
        </p:txBody>
      </p:sp>
      <p:sp>
        <p:nvSpPr>
          <p:cNvPr id="5" name="Rectangle: Rounded Corners 4">
            <a:extLst>
              <a:ext uri="{FF2B5EF4-FFF2-40B4-BE49-F238E27FC236}">
                <a16:creationId xmlns:a16="http://schemas.microsoft.com/office/drawing/2014/main" id="{0F504227-97EE-4979-A5E7-2CD2031E5195}"/>
              </a:ext>
            </a:extLst>
          </p:cNvPr>
          <p:cNvSpPr/>
          <p:nvPr/>
        </p:nvSpPr>
        <p:spPr>
          <a:xfrm>
            <a:off x="6514076" y="2464242"/>
            <a:ext cx="4568603" cy="964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latin typeface="Times New Roman" panose="02020603050405020304" pitchFamily="18" charset="0"/>
                <a:cs typeface="Times New Roman" panose="02020603050405020304" pitchFamily="18" charset="0"/>
              </a:rPr>
              <a:t>Ouverture / Elargissement de la perspective</a:t>
            </a:r>
          </a:p>
        </p:txBody>
      </p:sp>
      <p:cxnSp>
        <p:nvCxnSpPr>
          <p:cNvPr id="7" name="Straight Arrow Connector 6">
            <a:extLst>
              <a:ext uri="{FF2B5EF4-FFF2-40B4-BE49-F238E27FC236}">
                <a16:creationId xmlns:a16="http://schemas.microsoft.com/office/drawing/2014/main" id="{9F1BC705-F3AD-4136-9657-712B003AB549}"/>
              </a:ext>
            </a:extLst>
          </p:cNvPr>
          <p:cNvCxnSpPr>
            <a:cxnSpLocks/>
          </p:cNvCxnSpPr>
          <p:nvPr/>
        </p:nvCxnSpPr>
        <p:spPr>
          <a:xfrm flipH="1">
            <a:off x="1830510" y="3562762"/>
            <a:ext cx="2" cy="511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886D71-C27D-4A2D-9840-73AFC731E2D8}"/>
              </a:ext>
            </a:extLst>
          </p:cNvPr>
          <p:cNvSpPr txBox="1"/>
          <p:nvPr/>
        </p:nvSpPr>
        <p:spPr>
          <a:xfrm>
            <a:off x="608456" y="4148674"/>
            <a:ext cx="2887575" cy="646331"/>
          </a:xfrm>
          <a:prstGeom prst="rect">
            <a:avLst/>
          </a:prstGeom>
          <a:noFill/>
        </p:spPr>
        <p:txBody>
          <a:bodyPr wrap="square" rtlCol="0">
            <a:spAutoFit/>
          </a:bodyPr>
          <a:lstStyle/>
          <a:p>
            <a:pPr algn="just"/>
            <a:r>
              <a:rPr lang="fr-FR" i="1" dirty="0">
                <a:latin typeface="Times New Roman" panose="02020603050405020304" pitchFamily="18" charset="0"/>
                <a:cs typeface="Times New Roman" panose="02020603050405020304" pitchFamily="18" charset="0"/>
              </a:rPr>
              <a:t>Résumer en une phrase l’essentiel du corps du sujet.</a:t>
            </a:r>
          </a:p>
        </p:txBody>
      </p:sp>
      <p:cxnSp>
        <p:nvCxnSpPr>
          <p:cNvPr id="9" name="Straight Arrow Connector 8">
            <a:extLst>
              <a:ext uri="{FF2B5EF4-FFF2-40B4-BE49-F238E27FC236}">
                <a16:creationId xmlns:a16="http://schemas.microsoft.com/office/drawing/2014/main" id="{27B29F10-E4CB-4A35-83AC-ADEFE114D7FC}"/>
              </a:ext>
            </a:extLst>
          </p:cNvPr>
          <p:cNvCxnSpPr>
            <a:cxnSpLocks/>
          </p:cNvCxnSpPr>
          <p:nvPr/>
        </p:nvCxnSpPr>
        <p:spPr>
          <a:xfrm flipH="1">
            <a:off x="8798378" y="3614900"/>
            <a:ext cx="2" cy="459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0C35C9-4B5F-414B-AD7F-CB55702D758F}"/>
              </a:ext>
            </a:extLst>
          </p:cNvPr>
          <p:cNvSpPr txBox="1"/>
          <p:nvPr/>
        </p:nvSpPr>
        <p:spPr>
          <a:xfrm>
            <a:off x="7251034" y="4148674"/>
            <a:ext cx="3313802"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Poser une question d’ouverture.</a:t>
            </a:r>
          </a:p>
        </p:txBody>
      </p:sp>
      <p:sp>
        <p:nvSpPr>
          <p:cNvPr id="6" name="Rectangle 5">
            <a:extLst>
              <a:ext uri="{FF2B5EF4-FFF2-40B4-BE49-F238E27FC236}">
                <a16:creationId xmlns:a16="http://schemas.microsoft.com/office/drawing/2014/main" id="{921F0E28-398A-88E5-CE73-38D7161AE30E}"/>
              </a:ext>
            </a:extLst>
          </p:cNvPr>
          <p:cNvSpPr/>
          <p:nvPr/>
        </p:nvSpPr>
        <p:spPr>
          <a:xfrm>
            <a:off x="7153592" y="626414"/>
            <a:ext cx="3682859" cy="1200329"/>
          </a:xfrm>
          <a:prstGeom prst="rect">
            <a:avLst/>
          </a:prstGeom>
        </p:spPr>
        <p:txBody>
          <a:bodyPr wrap="square">
            <a:spAutoFit/>
          </a:bodyPr>
          <a:lstStyle/>
          <a:p>
            <a:r>
              <a:rPr lang="fr-FR" b="1" dirty="0">
                <a:solidFill>
                  <a:srgbClr val="C00000"/>
                </a:solidFill>
                <a:latin typeface="Times New Roman" panose="02020603050405020304" pitchFamily="18" charset="0"/>
                <a:cs typeface="Times New Roman" panose="02020603050405020304" pitchFamily="18" charset="0"/>
              </a:rPr>
              <a:t>N.B: De point de vue forme, la conclusion doit être composée d’un seul paragraphe et ne doit comprendre qu’un alinéa au début.</a:t>
            </a:r>
          </a:p>
        </p:txBody>
      </p:sp>
    </p:spTree>
    <p:extLst>
      <p:ext uri="{BB962C8B-B14F-4D97-AF65-F5344CB8AC3E}">
        <p14:creationId xmlns:p14="http://schemas.microsoft.com/office/powerpoint/2010/main" val="92080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2E32-ED88-AEAF-5C94-9D4CB5378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E1FE9-D418-512E-050D-06AEC320B8E7}"/>
              </a:ext>
            </a:extLst>
          </p:cNvPr>
          <p:cNvSpPr>
            <a:spLocks noGrp="1"/>
          </p:cNvSpPr>
          <p:nvPr>
            <p:ph type="title"/>
          </p:nvPr>
        </p:nvSpPr>
        <p:spPr>
          <a:xfrm>
            <a:off x="685801" y="326868"/>
            <a:ext cx="10396882" cy="1151965"/>
          </a:xfrm>
          <a:solidFill>
            <a:schemeClr val="accent1">
              <a:lumMod val="40000"/>
              <a:lumOff val="60000"/>
            </a:schemeClr>
          </a:solidFill>
        </p:spPr>
        <p:txBody>
          <a:bodyPr/>
          <a:lstStyle/>
          <a:p>
            <a:r>
              <a:rPr lang="fr-FR" dirty="0">
                <a:latin typeface="Times New Roman" panose="02020603050405020304" pitchFamily="18" charset="0"/>
                <a:cs typeface="Times New Roman" panose="02020603050405020304" pitchFamily="18" charset="0"/>
              </a:rPr>
              <a:t>conclusion</a:t>
            </a:r>
          </a:p>
        </p:txBody>
      </p:sp>
      <p:sp>
        <p:nvSpPr>
          <p:cNvPr id="3" name="Rectangle 2">
            <a:extLst>
              <a:ext uri="{FF2B5EF4-FFF2-40B4-BE49-F238E27FC236}">
                <a16:creationId xmlns:a16="http://schemas.microsoft.com/office/drawing/2014/main" id="{7065143E-1289-0EC2-3FCF-4E03040D5A81}"/>
              </a:ext>
            </a:extLst>
          </p:cNvPr>
          <p:cNvSpPr/>
          <p:nvPr/>
        </p:nvSpPr>
        <p:spPr>
          <a:xfrm>
            <a:off x="1109317" y="2076072"/>
            <a:ext cx="8580115" cy="400110"/>
          </a:xfrm>
          <a:prstGeom prst="rect">
            <a:avLst/>
          </a:prstGeom>
        </p:spPr>
        <p:txBody>
          <a:bodyPr wrap="square">
            <a:spAutoFit/>
          </a:bodyPr>
          <a:lstStyle/>
          <a:p>
            <a:pPr algn="just"/>
            <a:r>
              <a:rPr lang="fr-FR" sz="2000" dirty="0">
                <a:solidFill>
                  <a:srgbClr val="616161"/>
                </a:solidFill>
                <a:latin typeface="Times New Roman" panose="02020603050405020304" pitchFamily="18" charset="0"/>
                <a:cs typeface="Times New Roman" panose="02020603050405020304" pitchFamily="18" charset="0"/>
              </a:rPr>
              <a:t>		</a:t>
            </a:r>
          </a:p>
        </p:txBody>
      </p:sp>
      <p:cxnSp>
        <p:nvCxnSpPr>
          <p:cNvPr id="5" name="Straight Arrow Connector 4">
            <a:extLst>
              <a:ext uri="{FF2B5EF4-FFF2-40B4-BE49-F238E27FC236}">
                <a16:creationId xmlns:a16="http://schemas.microsoft.com/office/drawing/2014/main" id="{228AB502-E3FA-7750-0B30-1ED26279A1DA}"/>
              </a:ext>
            </a:extLst>
          </p:cNvPr>
          <p:cNvCxnSpPr>
            <a:cxnSpLocks/>
          </p:cNvCxnSpPr>
          <p:nvPr/>
        </p:nvCxnSpPr>
        <p:spPr>
          <a:xfrm flipH="1" flipV="1">
            <a:off x="1007847" y="2820345"/>
            <a:ext cx="591146" cy="3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A35277-852B-4624-F5C7-1A2AC9806DE6}"/>
              </a:ext>
            </a:extLst>
          </p:cNvPr>
          <p:cNvSpPr txBox="1"/>
          <p:nvPr/>
        </p:nvSpPr>
        <p:spPr>
          <a:xfrm>
            <a:off x="288758" y="2241166"/>
            <a:ext cx="101466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Alinéa</a:t>
            </a:r>
          </a:p>
        </p:txBody>
      </p:sp>
      <p:sp>
        <p:nvSpPr>
          <p:cNvPr id="8" name="Right Brace 7">
            <a:extLst>
              <a:ext uri="{FF2B5EF4-FFF2-40B4-BE49-F238E27FC236}">
                <a16:creationId xmlns:a16="http://schemas.microsoft.com/office/drawing/2014/main" id="{965486E2-2E66-D795-6D25-9C50C3E92015}"/>
              </a:ext>
            </a:extLst>
          </p:cNvPr>
          <p:cNvSpPr/>
          <p:nvPr/>
        </p:nvSpPr>
        <p:spPr>
          <a:xfrm>
            <a:off x="8318012" y="3011146"/>
            <a:ext cx="465221" cy="634970"/>
          </a:xfrm>
          <a:prstGeom prst="rightBrace">
            <a:avLst>
              <a:gd name="adj1" fmla="val 290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TextBox 8">
            <a:extLst>
              <a:ext uri="{FF2B5EF4-FFF2-40B4-BE49-F238E27FC236}">
                <a16:creationId xmlns:a16="http://schemas.microsoft.com/office/drawing/2014/main" id="{96697E91-7358-59A7-FC3F-A35D63DD5385}"/>
              </a:ext>
            </a:extLst>
          </p:cNvPr>
          <p:cNvSpPr txBox="1"/>
          <p:nvPr/>
        </p:nvSpPr>
        <p:spPr>
          <a:xfrm>
            <a:off x="8783233" y="3089389"/>
            <a:ext cx="169805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Récapitulation</a:t>
            </a:r>
          </a:p>
        </p:txBody>
      </p:sp>
      <p:sp>
        <p:nvSpPr>
          <p:cNvPr id="11" name="Right Brace 10">
            <a:extLst>
              <a:ext uri="{FF2B5EF4-FFF2-40B4-BE49-F238E27FC236}">
                <a16:creationId xmlns:a16="http://schemas.microsoft.com/office/drawing/2014/main" id="{99D53EE6-CBD3-2325-F1A1-7C14780C9CEE}"/>
              </a:ext>
            </a:extLst>
          </p:cNvPr>
          <p:cNvSpPr/>
          <p:nvPr/>
        </p:nvSpPr>
        <p:spPr>
          <a:xfrm>
            <a:off x="8477043" y="3681726"/>
            <a:ext cx="465221" cy="634970"/>
          </a:xfrm>
          <a:prstGeom prst="rightBrace">
            <a:avLst>
              <a:gd name="adj1" fmla="val 341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TextBox 11">
            <a:extLst>
              <a:ext uri="{FF2B5EF4-FFF2-40B4-BE49-F238E27FC236}">
                <a16:creationId xmlns:a16="http://schemas.microsoft.com/office/drawing/2014/main" id="{D8967921-DEAB-6C0C-7D0F-E427D6470339}"/>
              </a:ext>
            </a:extLst>
          </p:cNvPr>
          <p:cNvSpPr txBox="1"/>
          <p:nvPr/>
        </p:nvSpPr>
        <p:spPr>
          <a:xfrm>
            <a:off x="8886049" y="3707204"/>
            <a:ext cx="219663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Ouverture</a:t>
            </a:r>
          </a:p>
        </p:txBody>
      </p:sp>
      <p:sp>
        <p:nvSpPr>
          <p:cNvPr id="7" name="TextBox 6">
            <a:extLst>
              <a:ext uri="{FF2B5EF4-FFF2-40B4-BE49-F238E27FC236}">
                <a16:creationId xmlns:a16="http://schemas.microsoft.com/office/drawing/2014/main" id="{B55D5EEE-C9D2-CCC4-BCFB-915F69D76D87}"/>
              </a:ext>
            </a:extLst>
          </p:cNvPr>
          <p:cNvSpPr txBox="1"/>
          <p:nvPr/>
        </p:nvSpPr>
        <p:spPr>
          <a:xfrm>
            <a:off x="1007846" y="2975536"/>
            <a:ext cx="7525412" cy="1754326"/>
          </a:xfrm>
          <a:prstGeom prst="rect">
            <a:avLst/>
          </a:prstGeom>
          <a:noFill/>
        </p:spPr>
        <p:txBody>
          <a:bodyPr wrap="square">
            <a:spAutoFit/>
          </a:bodyPr>
          <a:lstStyle/>
          <a:p>
            <a:pPr algn="just"/>
            <a:r>
              <a:rPr lang="fr-FR" dirty="0">
                <a:solidFill>
                  <a:srgbClr val="FF0000"/>
                </a:solidFill>
                <a:latin typeface="Times New Roman" panose="02020603050405020304" pitchFamily="18" charset="0"/>
                <a:cs typeface="Times New Roman" panose="02020603050405020304" pitchFamily="18" charset="0"/>
              </a:rPr>
              <a:t>          En guise de conclusion</a:t>
            </a:r>
            <a:r>
              <a:rPr lang="fr-FR" dirty="0">
                <a:latin typeface="Times New Roman" panose="02020603050405020304" pitchFamily="18" charset="0"/>
                <a:cs typeface="Times New Roman" panose="02020603050405020304" pitchFamily="18" charset="0"/>
              </a:rPr>
              <a:t>, nous pouvons dire que le travail est ressenti comme une nécessite pour l'être humain, à tous les niveaux. C’est un signe d’épanouissement. </a:t>
            </a:r>
            <a:r>
              <a:rPr lang="fr-FR" dirty="0">
                <a:solidFill>
                  <a:srgbClr val="FF0000"/>
                </a:solidFill>
                <a:latin typeface="Times New Roman" panose="02020603050405020304" pitchFamily="18" charset="0"/>
                <a:cs typeface="Times New Roman" panose="02020603050405020304" pitchFamily="18" charset="0"/>
              </a:rPr>
              <a:t>Cependant</a:t>
            </a:r>
            <a:r>
              <a:rPr lang="fr-FR" dirty="0">
                <a:latin typeface="Times New Roman" panose="02020603050405020304" pitchFamily="18" charset="0"/>
                <a:cs typeface="Times New Roman" panose="02020603050405020304" pitchFamily="18" charset="0"/>
              </a:rPr>
              <a:t>, ne peut-il pas être une dure épreuve pour les pauvres salariés qui ne se suffisent pas de leur salaire ? Ne faut-il pas aussi reconsidérer les modalités du travail pour avoir plus de loisirs dans le monde moderne ?</a:t>
            </a:r>
          </a:p>
        </p:txBody>
      </p:sp>
    </p:spTree>
    <p:extLst>
      <p:ext uri="{BB962C8B-B14F-4D97-AF65-F5344CB8AC3E}">
        <p14:creationId xmlns:p14="http://schemas.microsoft.com/office/powerpoint/2010/main" val="145734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DAE50-5514-40E8-9A29-41C89CC2A2BB}"/>
              </a:ext>
            </a:extLst>
          </p:cNvPr>
          <p:cNvPicPr>
            <a:picLocks noChangeAspect="1"/>
          </p:cNvPicPr>
          <p:nvPr/>
        </p:nvPicPr>
        <p:blipFill>
          <a:blip r:embed="rId2"/>
          <a:stretch>
            <a:fillRect/>
          </a:stretch>
        </p:blipFill>
        <p:spPr>
          <a:xfrm>
            <a:off x="2906736" y="1441651"/>
            <a:ext cx="6378527" cy="1552575"/>
          </a:xfrm>
          <a:prstGeom prst="rect">
            <a:avLst/>
          </a:prstGeom>
        </p:spPr>
      </p:pic>
    </p:spTree>
    <p:extLst>
      <p:ext uri="{BB962C8B-B14F-4D97-AF65-F5344CB8AC3E}">
        <p14:creationId xmlns:p14="http://schemas.microsoft.com/office/powerpoint/2010/main" val="128210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SUJET:</a:t>
            </a:r>
            <a:endParaRPr lang="ar-LB" dirty="0"/>
          </a:p>
        </p:txBody>
      </p:sp>
      <p:sp>
        <p:nvSpPr>
          <p:cNvPr id="3" name="Subtitle 2">
            <a:extLst>
              <a:ext uri="{FF2B5EF4-FFF2-40B4-BE49-F238E27FC236}">
                <a16:creationId xmlns:a16="http://schemas.microsoft.com/office/drawing/2014/main" id="{D7CAFEE2-9805-4BF7-AB4F-EDFC73C9A4B0}"/>
              </a:ext>
            </a:extLst>
          </p:cNvPr>
          <p:cNvSpPr txBox="1">
            <a:spLocks/>
          </p:cNvSpPr>
          <p:nvPr/>
        </p:nvSpPr>
        <p:spPr>
          <a:xfrm>
            <a:off x="685801" y="2062230"/>
            <a:ext cx="10396882" cy="292662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fr-FR" sz="2400" b="1" dirty="0">
                <a:latin typeface="Times New Roman" panose="02020603050405020304" pitchFamily="18" charset="0"/>
                <a:cs typeface="Times New Roman" panose="02020603050405020304" pitchFamily="18" charset="0"/>
              </a:rPr>
              <a:t>Croyez-vous que le travail soit si important dans la vie de l’homme?</a:t>
            </a:r>
          </a:p>
          <a:p>
            <a:pPr marL="0" indent="0" algn="ctr">
              <a:buNone/>
            </a:pPr>
            <a:endParaRPr lang="fr-FR" sz="2400" b="1" dirty="0">
              <a:latin typeface="Times New Roman" panose="02020603050405020304" pitchFamily="18" charset="0"/>
              <a:cs typeface="Times New Roman" panose="02020603050405020304" pitchFamily="18" charset="0"/>
            </a:endParaRPr>
          </a:p>
          <a:p>
            <a:pPr marL="0" indent="0" algn="ctr">
              <a:buNone/>
            </a:pPr>
            <a:r>
              <a:rPr lang="fr-FR" sz="2400" b="1" dirty="0">
                <a:latin typeface="Times New Roman" panose="02020603050405020304" pitchFamily="18" charset="0"/>
                <a:cs typeface="Times New Roman" panose="02020603050405020304" pitchFamily="18" charset="0"/>
              </a:rPr>
              <a:t>Quel que soit votre point de vue, Étayez-le dans un développement argumenté.</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41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B716A2-E85C-4EA0-A823-3344ABDDAB60}"/>
              </a:ext>
            </a:extLst>
          </p:cNvPr>
          <p:cNvSpPr>
            <a:spLocks noGrp="1"/>
          </p:cNvSpPr>
          <p:nvPr>
            <p:ph type="title"/>
          </p:nvPr>
        </p:nvSpPr>
        <p:spPr>
          <a:solidFill>
            <a:schemeClr val="accent1">
              <a:lumMod val="40000"/>
              <a:lumOff val="60000"/>
            </a:schemeClr>
          </a:solidFill>
        </p:spPr>
        <p:txBody>
          <a:bodyPr>
            <a:noAutofit/>
          </a:bodyPr>
          <a:lstStyle/>
          <a:p>
            <a:r>
              <a:rPr lang="fr-FR" sz="4000" dirty="0">
                <a:latin typeface="Times New Roman" panose="02020603050405020304" pitchFamily="18" charset="0"/>
                <a:cs typeface="Times New Roman" panose="02020603050405020304" pitchFamily="18" charset="0"/>
              </a:rPr>
              <a:t>Pour Rédiger une production Ecrite</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de Type argumentatif</a:t>
            </a:r>
          </a:p>
        </p:txBody>
      </p:sp>
      <p:sp>
        <p:nvSpPr>
          <p:cNvPr id="5" name="Text Placeholder 4">
            <a:extLst>
              <a:ext uri="{FF2B5EF4-FFF2-40B4-BE49-F238E27FC236}">
                <a16:creationId xmlns:a16="http://schemas.microsoft.com/office/drawing/2014/main" id="{0D6CEA61-2D4A-492E-86C1-C6A1FEB01FE0}"/>
              </a:ext>
            </a:extLst>
          </p:cNvPr>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Introduction</a:t>
            </a:r>
            <a:endParaRPr lang="fr-FR" b="1"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8CE916D0-B97D-4BB6-A1F5-521DBB92B745}"/>
              </a:ext>
            </a:extLst>
          </p:cNvPr>
          <p:cNvSpPr>
            <a:spLocks noGrp="1"/>
          </p:cNvSpPr>
          <p:nvPr>
            <p:ph type="body" sz="half" idx="15"/>
          </p:nvPr>
        </p:nvSpPr>
        <p:spPr/>
        <p:txBody>
          <a:bodyPr>
            <a:normAutofit/>
          </a:bodyPr>
          <a:lstStyle/>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Constat</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Problématique</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Annonce du plan</a:t>
            </a:r>
          </a:p>
        </p:txBody>
      </p:sp>
      <p:sp>
        <p:nvSpPr>
          <p:cNvPr id="6" name="Text Placeholder 5">
            <a:extLst>
              <a:ext uri="{FF2B5EF4-FFF2-40B4-BE49-F238E27FC236}">
                <a16:creationId xmlns:a16="http://schemas.microsoft.com/office/drawing/2014/main" id="{A84D8F14-5F32-47D5-B5C2-E5F1BD4D1494}"/>
              </a:ext>
            </a:extLst>
          </p:cNvPr>
          <p:cNvSpPr>
            <a:spLocks noGrp="1"/>
          </p:cNvSpPr>
          <p:nvPr>
            <p:ph type="body" sz="quarter" idx="3"/>
          </p:nvPr>
        </p:nvSpPr>
        <p:spPr/>
        <p:txBody>
          <a:bodyPr/>
          <a:lstStyle/>
          <a:p>
            <a:r>
              <a:rPr lang="en-US" b="1" dirty="0">
                <a:latin typeface="Times New Roman" panose="02020603050405020304" pitchFamily="18" charset="0"/>
                <a:cs typeface="Times New Roman" panose="02020603050405020304" pitchFamily="18" charset="0"/>
              </a:rPr>
              <a:t>Corps du </a:t>
            </a:r>
            <a:r>
              <a:rPr lang="fr-FR" b="1" dirty="0">
                <a:latin typeface="Times New Roman" panose="02020603050405020304" pitchFamily="18" charset="0"/>
                <a:cs typeface="Times New Roman" panose="02020603050405020304" pitchFamily="18" charset="0"/>
              </a:rPr>
              <a:t>sujet</a:t>
            </a:r>
          </a:p>
        </p:txBody>
      </p:sp>
      <p:sp>
        <p:nvSpPr>
          <p:cNvPr id="9" name="Text Placeholder 8">
            <a:extLst>
              <a:ext uri="{FF2B5EF4-FFF2-40B4-BE49-F238E27FC236}">
                <a16:creationId xmlns:a16="http://schemas.microsoft.com/office/drawing/2014/main" id="{0B561B20-28ED-4780-9F1F-F5647A914147}"/>
              </a:ext>
            </a:extLst>
          </p:cNvPr>
          <p:cNvSpPr>
            <a:spLocks noGrp="1"/>
          </p:cNvSpPr>
          <p:nvPr>
            <p:ph type="body" sz="half" idx="16"/>
          </p:nvPr>
        </p:nvSpPr>
        <p:spPr/>
        <p:txBody>
          <a:bodyPr>
            <a:norm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a:t>
            </a:r>
            <a:r>
              <a:rPr lang="en-US" sz="1100" dirty="0">
                <a:latin typeface="Times New Roman" panose="02020603050405020304" pitchFamily="18" charset="0"/>
                <a:cs typeface="Times New Roman" panose="02020603050405020304" pitchFamily="18" charset="0"/>
              </a:rPr>
              <a:t>ère</a:t>
            </a:r>
            <a:r>
              <a:rPr lang="en-US" sz="2000" dirty="0">
                <a:latin typeface="Times New Roman" panose="02020603050405020304" pitchFamily="18" charset="0"/>
                <a:cs typeface="Times New Roman" panose="02020603050405020304" pitchFamily="18" charset="0"/>
              </a:rPr>
              <a:t> sequence argumentative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2eme  Sequence argumentative</a:t>
            </a:r>
            <a:endParaRPr lang="fr-FR" sz="2000"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CE99C278-1A76-42F7-88B1-E6BCF3F79A08}"/>
              </a:ext>
            </a:extLst>
          </p:cNvPr>
          <p:cNvSpPr>
            <a:spLocks noGrp="1"/>
          </p:cNvSpPr>
          <p:nvPr>
            <p:ph type="body" sz="quarter" idx="13"/>
          </p:nvPr>
        </p:nvSpPr>
        <p:spPr/>
        <p:txBody>
          <a:bodyPr/>
          <a:lstStyle/>
          <a:p>
            <a:r>
              <a:rPr lang="en-US" b="1" dirty="0">
                <a:latin typeface="Times New Roman" panose="02020603050405020304" pitchFamily="18" charset="0"/>
                <a:cs typeface="Times New Roman" panose="02020603050405020304" pitchFamily="18" charset="0"/>
              </a:rPr>
              <a:t>Conclusion</a:t>
            </a:r>
            <a:endParaRPr lang="fr-FR" b="1" dirty="0">
              <a:latin typeface="Times New Roman" panose="02020603050405020304" pitchFamily="18"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53F2CE79-EF77-44A0-8DE8-1D819125F2A4}"/>
              </a:ext>
            </a:extLst>
          </p:cNvPr>
          <p:cNvSpPr>
            <a:spLocks noGrp="1"/>
          </p:cNvSpPr>
          <p:nvPr>
            <p:ph type="body" sz="half" idx="17"/>
          </p:nvPr>
        </p:nvSpPr>
        <p:spPr/>
        <p:txBody>
          <a:bodyPr>
            <a:normAutofit/>
          </a:bodyPr>
          <a:lstStyle/>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Connecteur + Phrase Bilan ou récapitulation</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Elargissement de la perspective / Ouverture</a:t>
            </a:r>
          </a:p>
          <a:p>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21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1413205" y="166131"/>
            <a:ext cx="6345302" cy="524022"/>
          </a:xfrm>
          <a:solidFill>
            <a:schemeClr val="accent1">
              <a:lumMod val="40000"/>
              <a:lumOff val="60000"/>
            </a:schemeClr>
          </a:solidFill>
        </p:spPr>
        <p:txBody>
          <a:bodyPr>
            <a:normAutofit fontScale="90000"/>
          </a:bodyPr>
          <a:lstStyle/>
          <a:p>
            <a:r>
              <a:rPr lang="fr-FR" dirty="0">
                <a:latin typeface="Times New Roman" panose="02020603050405020304" pitchFamily="18" charset="0"/>
                <a:cs typeface="Times New Roman" panose="02020603050405020304" pitchFamily="18" charset="0"/>
              </a:rPr>
              <a:t>L’Introduction</a:t>
            </a:r>
          </a:p>
        </p:txBody>
      </p:sp>
      <p:sp>
        <p:nvSpPr>
          <p:cNvPr id="21" name="Text Placeholder 20">
            <a:extLst>
              <a:ext uri="{FF2B5EF4-FFF2-40B4-BE49-F238E27FC236}">
                <a16:creationId xmlns:a16="http://schemas.microsoft.com/office/drawing/2014/main" id="{B7B75528-8A9D-4B9C-869A-BD662AA21230}"/>
              </a:ext>
            </a:extLst>
          </p:cNvPr>
          <p:cNvSpPr>
            <a:spLocks noGrp="1"/>
          </p:cNvSpPr>
          <p:nvPr>
            <p:ph type="body" sz="half" idx="2"/>
          </p:nvPr>
        </p:nvSpPr>
        <p:spPr>
          <a:xfrm>
            <a:off x="1" y="1209822"/>
            <a:ext cx="7889152" cy="4360984"/>
          </a:xfrm>
        </p:spPr>
        <p:txBody>
          <a:bodyPr>
            <a:normAutofit/>
          </a:bodyPr>
          <a:lstStyle/>
          <a:p>
            <a:pPr marL="285750" indent="-285750" algn="l">
              <a:buFont typeface="Arial" panose="020B0604020202020204" pitchFamily="34" charset="0"/>
              <a:buChar char="•"/>
            </a:pPr>
            <a:r>
              <a:rPr lang="fr-FR" sz="3200" b="1" cap="none" dirty="0">
                <a:latin typeface="Times New Roman" panose="02020603050405020304" pitchFamily="18" charset="0"/>
                <a:cs typeface="Times New Roman" panose="02020603050405020304" pitchFamily="18" charset="0"/>
              </a:rPr>
              <a:t>Le constat </a:t>
            </a:r>
            <a:endParaRPr lang="fr-FR" sz="3200" cap="none"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fr-FR" sz="3200" b="1" cap="none" dirty="0">
                <a:latin typeface="Times New Roman" panose="02020603050405020304" pitchFamily="18" charset="0"/>
                <a:cs typeface="Times New Roman" panose="02020603050405020304" pitchFamily="18" charset="0"/>
              </a:rPr>
              <a:t>La problématique</a:t>
            </a:r>
            <a:r>
              <a:rPr lang="fr-FR" sz="3200" cap="none" dirty="0">
                <a:latin typeface="Times New Roman" panose="02020603050405020304" pitchFamily="18" charset="0"/>
                <a:cs typeface="Times New Roman" panose="02020603050405020304" pitchFamily="18" charset="0"/>
              </a:rPr>
              <a:t> </a:t>
            </a:r>
          </a:p>
          <a:p>
            <a:pPr marL="285750" indent="-285750" algn="l">
              <a:buFont typeface="Arial" panose="020B0604020202020204" pitchFamily="34" charset="0"/>
              <a:buChar char="•"/>
            </a:pPr>
            <a:r>
              <a:rPr lang="fr-FR" sz="3200" b="1" cap="none" dirty="0">
                <a:latin typeface="Times New Roman" panose="02020603050405020304" pitchFamily="18" charset="0"/>
                <a:cs typeface="Times New Roman" panose="02020603050405020304" pitchFamily="18" charset="0"/>
              </a:rPr>
              <a:t>L’annonce du plan</a:t>
            </a:r>
            <a:endParaRPr lang="fr-FR" sz="3200" cap="none" dirty="0">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7000FB53-2150-472D-B486-31CF9774B186}"/>
              </a:ext>
            </a:extLst>
          </p:cNvPr>
          <p:cNvSpPr/>
          <p:nvPr/>
        </p:nvSpPr>
        <p:spPr>
          <a:xfrm>
            <a:off x="4585856" y="3252189"/>
            <a:ext cx="5481811" cy="1569660"/>
          </a:xfrm>
          <a:prstGeom prst="rect">
            <a:avLst/>
          </a:prstGeom>
        </p:spPr>
        <p:txBody>
          <a:bodyPr wrap="square">
            <a:spAutoFit/>
          </a:bodyPr>
          <a:lstStyle/>
          <a:p>
            <a:r>
              <a:rPr lang="fr-FR" sz="2400" b="1" dirty="0">
                <a:solidFill>
                  <a:srgbClr val="C00000"/>
                </a:solidFill>
                <a:latin typeface="Times New Roman" panose="02020603050405020304" pitchFamily="18" charset="0"/>
                <a:cs typeface="Times New Roman" panose="02020603050405020304" pitchFamily="18" charset="0"/>
              </a:rPr>
              <a:t>N.B: De point de vue forme, l’introduction doit être composée d’un seul paragraphe et ne doit comprendre qu’un alinéa au début.</a:t>
            </a:r>
          </a:p>
        </p:txBody>
      </p:sp>
    </p:spTree>
    <p:extLst>
      <p:ext uri="{BB962C8B-B14F-4D97-AF65-F5344CB8AC3E}">
        <p14:creationId xmlns:p14="http://schemas.microsoft.com/office/powerpoint/2010/main" val="188489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2025515" y="107434"/>
            <a:ext cx="7289623" cy="524022"/>
          </a:xfrm>
          <a:solidFill>
            <a:schemeClr val="accent1">
              <a:lumMod val="40000"/>
              <a:lumOff val="60000"/>
            </a:schemeClr>
          </a:solidFill>
        </p:spPr>
        <p:txBody>
          <a:bodyPr>
            <a:normAutofit fontScale="90000"/>
          </a:bodyPr>
          <a:lstStyle/>
          <a:p>
            <a:r>
              <a:rPr lang="fr-FR" dirty="0">
                <a:latin typeface="Times New Roman" panose="02020603050405020304" pitchFamily="18" charset="0"/>
                <a:cs typeface="Times New Roman" panose="02020603050405020304" pitchFamily="18" charset="0"/>
              </a:rPr>
              <a:t>L’Introduction – Le constat</a:t>
            </a:r>
          </a:p>
        </p:txBody>
      </p:sp>
      <p:sp>
        <p:nvSpPr>
          <p:cNvPr id="21" name="Text Placeholder 20">
            <a:extLst>
              <a:ext uri="{FF2B5EF4-FFF2-40B4-BE49-F238E27FC236}">
                <a16:creationId xmlns:a16="http://schemas.microsoft.com/office/drawing/2014/main" id="{B7B75528-8A9D-4B9C-869A-BD662AA21230}"/>
              </a:ext>
            </a:extLst>
          </p:cNvPr>
          <p:cNvSpPr>
            <a:spLocks noGrp="1"/>
          </p:cNvSpPr>
          <p:nvPr>
            <p:ph type="body" sz="half" idx="2"/>
          </p:nvPr>
        </p:nvSpPr>
        <p:spPr>
          <a:xfrm>
            <a:off x="146516" y="748257"/>
            <a:ext cx="7889152" cy="4727622"/>
          </a:xfrm>
        </p:spPr>
        <p:txBody>
          <a:bodyPr>
            <a:normAutofit/>
          </a:bodyPr>
          <a:lstStyle/>
          <a:p>
            <a:pPr marL="285750" indent="-285750" algn="l">
              <a:buFont typeface="Arial" panose="020B0604020202020204" pitchFamily="34" charset="0"/>
              <a:buChar char="•"/>
            </a:pPr>
            <a:r>
              <a:rPr lang="fr-FR" b="1" u="sng" cap="none" dirty="0">
                <a:latin typeface="Times New Roman" panose="02020603050405020304" pitchFamily="18" charset="0"/>
                <a:cs typeface="Times New Roman" panose="02020603050405020304" pitchFamily="18" charset="0"/>
              </a:rPr>
              <a:t>Le constat: : </a:t>
            </a:r>
          </a:p>
          <a:p>
            <a:pPr algn="l"/>
            <a:r>
              <a:rPr lang="fr-FR" cap="none" dirty="0">
                <a:latin typeface="Times New Roman" panose="02020603050405020304" pitchFamily="18" charset="0"/>
                <a:cs typeface="Times New Roman" panose="02020603050405020304" pitchFamily="18" charset="0"/>
              </a:rPr>
              <a:t>Il convient ici de situer le thème dans une perspective</a:t>
            </a:r>
          </a:p>
          <a:p>
            <a:pPr algn="l"/>
            <a:endParaRPr lang="fr-FR" cap="none" dirty="0">
              <a:latin typeface="Times New Roman" panose="02020603050405020304" pitchFamily="18" charset="0"/>
              <a:cs typeface="Times New Roman" panose="02020603050405020304" pitchFamily="18" charset="0"/>
            </a:endParaRPr>
          </a:p>
          <a:p>
            <a:pPr algn="l"/>
            <a:endParaRPr lang="fr-FR" cap="none" dirty="0">
              <a:latin typeface="Times New Roman" panose="02020603050405020304" pitchFamily="18" charset="0"/>
              <a:cs typeface="Times New Roman" panose="02020603050405020304" pitchFamily="18" charset="0"/>
            </a:endParaRPr>
          </a:p>
          <a:p>
            <a:pPr algn="l"/>
            <a:endParaRPr lang="fr-FR" b="1" u="sng" cap="none" dirty="0">
              <a:solidFill>
                <a:srgbClr val="C0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AFC93694-0306-452A-87B6-3905E94CE057}"/>
              </a:ext>
            </a:extLst>
          </p:cNvPr>
          <p:cNvSpPr txBox="1"/>
          <p:nvPr/>
        </p:nvSpPr>
        <p:spPr>
          <a:xfrm>
            <a:off x="5837593" y="774401"/>
            <a:ext cx="109728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Sociale</a:t>
            </a:r>
          </a:p>
        </p:txBody>
      </p:sp>
      <p:sp>
        <p:nvSpPr>
          <p:cNvPr id="37" name="TextBox 36">
            <a:extLst>
              <a:ext uri="{FF2B5EF4-FFF2-40B4-BE49-F238E27FC236}">
                <a16:creationId xmlns:a16="http://schemas.microsoft.com/office/drawing/2014/main" id="{903FA216-CA7A-4F00-B099-4E9685B9A178}"/>
              </a:ext>
            </a:extLst>
          </p:cNvPr>
          <p:cNvSpPr txBox="1"/>
          <p:nvPr/>
        </p:nvSpPr>
        <p:spPr>
          <a:xfrm>
            <a:off x="5814052" y="1218530"/>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Historique</a:t>
            </a:r>
          </a:p>
        </p:txBody>
      </p:sp>
      <p:sp>
        <p:nvSpPr>
          <p:cNvPr id="38" name="TextBox 37">
            <a:extLst>
              <a:ext uri="{FF2B5EF4-FFF2-40B4-BE49-F238E27FC236}">
                <a16:creationId xmlns:a16="http://schemas.microsoft.com/office/drawing/2014/main" id="{35F7D0AB-0D19-4FC5-9A6B-995845982357}"/>
              </a:ext>
            </a:extLst>
          </p:cNvPr>
          <p:cNvSpPr txBox="1"/>
          <p:nvPr/>
        </p:nvSpPr>
        <p:spPr>
          <a:xfrm>
            <a:off x="5722906" y="1589647"/>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Familiale</a:t>
            </a:r>
          </a:p>
        </p:txBody>
      </p:sp>
      <p:sp>
        <p:nvSpPr>
          <p:cNvPr id="39" name="TextBox 38">
            <a:extLst>
              <a:ext uri="{FF2B5EF4-FFF2-40B4-BE49-F238E27FC236}">
                <a16:creationId xmlns:a16="http://schemas.microsoft.com/office/drawing/2014/main" id="{16AC3ADA-1F05-4870-BA90-C3349F521DF3}"/>
              </a:ext>
            </a:extLst>
          </p:cNvPr>
          <p:cNvSpPr txBox="1"/>
          <p:nvPr/>
        </p:nvSpPr>
        <p:spPr>
          <a:xfrm>
            <a:off x="5557424" y="1943907"/>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Scientifique</a:t>
            </a:r>
          </a:p>
        </p:txBody>
      </p:sp>
      <p:grpSp>
        <p:nvGrpSpPr>
          <p:cNvPr id="2" name="Group 1">
            <a:extLst>
              <a:ext uri="{FF2B5EF4-FFF2-40B4-BE49-F238E27FC236}">
                <a16:creationId xmlns:a16="http://schemas.microsoft.com/office/drawing/2014/main" id="{25AD8E49-7BCB-4114-99DC-7173C7130648}"/>
              </a:ext>
            </a:extLst>
          </p:cNvPr>
          <p:cNvGrpSpPr/>
          <p:nvPr/>
        </p:nvGrpSpPr>
        <p:grpSpPr>
          <a:xfrm>
            <a:off x="4968173" y="1021694"/>
            <a:ext cx="702154" cy="1130692"/>
            <a:chOff x="5079668" y="1419077"/>
            <a:chExt cx="702154" cy="1130692"/>
          </a:xfrm>
        </p:grpSpPr>
        <p:cxnSp>
          <p:nvCxnSpPr>
            <p:cNvPr id="23" name="Straight Arrow Connector 22">
              <a:extLst>
                <a:ext uri="{FF2B5EF4-FFF2-40B4-BE49-F238E27FC236}">
                  <a16:creationId xmlns:a16="http://schemas.microsoft.com/office/drawing/2014/main" id="{3F2537DF-F780-42F5-88F0-51EF669E71B4}"/>
                </a:ext>
              </a:extLst>
            </p:cNvPr>
            <p:cNvCxnSpPr>
              <a:cxnSpLocks/>
            </p:cNvCxnSpPr>
            <p:nvPr/>
          </p:nvCxnSpPr>
          <p:spPr>
            <a:xfrm flipV="1">
              <a:off x="5219114" y="1419077"/>
              <a:ext cx="389206" cy="480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833C8E-73CA-4F93-80BB-8F17FF9B8A12}"/>
                </a:ext>
              </a:extLst>
            </p:cNvPr>
            <p:cNvCxnSpPr>
              <a:cxnSpLocks/>
            </p:cNvCxnSpPr>
            <p:nvPr/>
          </p:nvCxnSpPr>
          <p:spPr>
            <a:xfrm flipV="1">
              <a:off x="5219114" y="1772529"/>
              <a:ext cx="562708" cy="126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39F0A0-BA37-452D-8A1A-8618A3A453C1}"/>
                </a:ext>
              </a:extLst>
            </p:cNvPr>
            <p:cNvCxnSpPr>
              <a:cxnSpLocks/>
            </p:cNvCxnSpPr>
            <p:nvPr/>
          </p:nvCxnSpPr>
          <p:spPr>
            <a:xfrm>
              <a:off x="5219114" y="1899138"/>
              <a:ext cx="562708" cy="26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8E2EFB-2EC8-4C29-8C8E-1045D3A9C814}"/>
                </a:ext>
              </a:extLst>
            </p:cNvPr>
            <p:cNvCxnSpPr>
              <a:cxnSpLocks/>
            </p:cNvCxnSpPr>
            <p:nvPr/>
          </p:nvCxnSpPr>
          <p:spPr>
            <a:xfrm>
              <a:off x="5219114" y="1899137"/>
              <a:ext cx="281354" cy="524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029FFF-93E9-4DF6-BE53-181804D82A7C}"/>
                </a:ext>
              </a:extLst>
            </p:cNvPr>
            <p:cNvCxnSpPr>
              <a:cxnSpLocks/>
            </p:cNvCxnSpPr>
            <p:nvPr/>
          </p:nvCxnSpPr>
          <p:spPr>
            <a:xfrm flipH="1">
              <a:off x="5079668" y="1916807"/>
              <a:ext cx="139448" cy="632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9B55CEF4-1403-452A-8D37-22503F5C49AD}"/>
              </a:ext>
            </a:extLst>
          </p:cNvPr>
          <p:cNvSpPr txBox="1"/>
          <p:nvPr/>
        </p:nvSpPr>
        <p:spPr>
          <a:xfrm>
            <a:off x="4415918" y="2095099"/>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t>
            </a:r>
          </a:p>
        </p:txBody>
      </p:sp>
      <p:cxnSp>
        <p:nvCxnSpPr>
          <p:cNvPr id="56" name="Straight Connector 55">
            <a:extLst>
              <a:ext uri="{FF2B5EF4-FFF2-40B4-BE49-F238E27FC236}">
                <a16:creationId xmlns:a16="http://schemas.microsoft.com/office/drawing/2014/main" id="{07A09442-42DF-4F7D-BBE1-AF8743E08166}"/>
              </a:ext>
            </a:extLst>
          </p:cNvPr>
          <p:cNvCxnSpPr>
            <a:cxnSpLocks/>
          </p:cNvCxnSpPr>
          <p:nvPr/>
        </p:nvCxnSpPr>
        <p:spPr>
          <a:xfrm>
            <a:off x="7975424" y="2881569"/>
            <a:ext cx="3134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1948E01-48A4-4288-951C-F2FBC8B54F8A}"/>
              </a:ext>
            </a:extLst>
          </p:cNvPr>
          <p:cNvCxnSpPr>
            <a:cxnSpLocks/>
          </p:cNvCxnSpPr>
          <p:nvPr/>
        </p:nvCxnSpPr>
        <p:spPr>
          <a:xfrm>
            <a:off x="7975424" y="3118375"/>
            <a:ext cx="3134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67F358F-840B-4E55-8045-F4F3060330E2}"/>
              </a:ext>
            </a:extLst>
          </p:cNvPr>
          <p:cNvSpPr txBox="1"/>
          <p:nvPr/>
        </p:nvSpPr>
        <p:spPr>
          <a:xfrm>
            <a:off x="7975423" y="1419077"/>
            <a:ext cx="943493" cy="523220"/>
          </a:xfrm>
          <a:prstGeom prst="rect">
            <a:avLst/>
          </a:prstGeom>
          <a:noFill/>
        </p:spPr>
        <p:txBody>
          <a:bodyPr wrap="square" rtlCol="0">
            <a:spAutoFit/>
          </a:bodyPr>
          <a:lstStyle/>
          <a:p>
            <a:endParaRPr lang="fr-FR" sz="1400" dirty="0">
              <a:solidFill>
                <a:schemeClr val="bg1"/>
              </a:solidFill>
              <a:latin typeface="Times New Roman" panose="02020603050405020304" pitchFamily="18" charset="0"/>
              <a:cs typeface="Times New Roman" panose="02020603050405020304" pitchFamily="18" charset="0"/>
            </a:endParaRPr>
          </a:p>
          <a:p>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D1470A0-E258-436C-8322-CC22949B1FB0}"/>
              </a:ext>
            </a:extLst>
          </p:cNvPr>
          <p:cNvSpPr txBox="1"/>
          <p:nvPr/>
        </p:nvSpPr>
        <p:spPr>
          <a:xfrm>
            <a:off x="196948" y="2464431"/>
            <a:ext cx="1960831" cy="369332"/>
          </a:xfrm>
          <a:prstGeom prst="rect">
            <a:avLst/>
          </a:prstGeom>
          <a:noFill/>
        </p:spPr>
        <p:txBody>
          <a:bodyPr wrap="square" rtlCol="0">
            <a:spAutoFit/>
          </a:bodyPr>
          <a:lstStyle/>
          <a:p>
            <a:r>
              <a:rPr lang="fr-FR" dirty="0">
                <a:solidFill>
                  <a:srgbClr val="C00000"/>
                </a:solidFill>
                <a:latin typeface="Times New Roman" panose="02020603050405020304" pitchFamily="18" charset="0"/>
                <a:cs typeface="Times New Roman" panose="02020603050405020304" pitchFamily="18" charset="0"/>
              </a:rPr>
              <a:t>Situer  le thème :</a:t>
            </a:r>
          </a:p>
        </p:txBody>
      </p:sp>
      <p:pic>
        <p:nvPicPr>
          <p:cNvPr id="1026" name="Picture 2">
            <a:extLst>
              <a:ext uri="{FF2B5EF4-FFF2-40B4-BE49-F238E27FC236}">
                <a16:creationId xmlns:a16="http://schemas.microsoft.com/office/drawing/2014/main" id="{D6F11F3B-1382-45CB-9B23-9F2DB414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5" y="4297060"/>
            <a:ext cx="1819275"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B279C1-045E-45C7-98DF-4A0B3DD4603F}"/>
              </a:ext>
            </a:extLst>
          </p:cNvPr>
          <p:cNvSpPr txBox="1"/>
          <p:nvPr/>
        </p:nvSpPr>
        <p:spPr>
          <a:xfrm>
            <a:off x="1934284" y="2449700"/>
            <a:ext cx="8099936"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Trouver un lien entre le thème et une des perspectives déjà mentionnées.</a:t>
            </a:r>
          </a:p>
        </p:txBody>
      </p:sp>
      <p:sp>
        <p:nvSpPr>
          <p:cNvPr id="5" name="Rectangle: Rounded Corners 4">
            <a:extLst>
              <a:ext uri="{FF2B5EF4-FFF2-40B4-BE49-F238E27FC236}">
                <a16:creationId xmlns:a16="http://schemas.microsoft.com/office/drawing/2014/main" id="{175475EF-AE07-4E3C-A254-1D5015F74DDD}"/>
              </a:ext>
            </a:extLst>
          </p:cNvPr>
          <p:cNvSpPr/>
          <p:nvPr/>
        </p:nvSpPr>
        <p:spPr>
          <a:xfrm>
            <a:off x="735634" y="2998371"/>
            <a:ext cx="9974543" cy="855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Times New Roman" panose="02020603050405020304" pitchFamily="18" charset="0"/>
                <a:cs typeface="Times New Roman" panose="02020603050405020304" pitchFamily="18" charset="0"/>
              </a:rPr>
              <a:t>Le travail est-il si important dans la vie de l’homme? Que lui apporte-t-il de positif ?</a:t>
            </a:r>
            <a:endParaRPr lang="fr-FR" dirty="0">
              <a:latin typeface="Times New Roman" panose="02020603050405020304" pitchFamily="18" charset="0"/>
              <a:cs typeface="Times New Roman" panose="02020603050405020304" pitchFamily="18" charset="0"/>
            </a:endParaRPr>
          </a:p>
        </p:txBody>
      </p:sp>
      <p:cxnSp>
        <p:nvCxnSpPr>
          <p:cNvPr id="7" name="Connector: Elbow 6">
            <a:extLst>
              <a:ext uri="{FF2B5EF4-FFF2-40B4-BE49-F238E27FC236}">
                <a16:creationId xmlns:a16="http://schemas.microsoft.com/office/drawing/2014/main" id="{494A6CE2-5F14-4E35-82E8-CD247D09C10D}"/>
              </a:ext>
            </a:extLst>
          </p:cNvPr>
          <p:cNvCxnSpPr/>
          <p:nvPr/>
        </p:nvCxnSpPr>
        <p:spPr>
          <a:xfrm rot="16200000" flipH="1">
            <a:off x="2149405" y="3975999"/>
            <a:ext cx="553407" cy="3798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F307FE0-DF03-436E-8204-D07060C863FF}"/>
              </a:ext>
            </a:extLst>
          </p:cNvPr>
          <p:cNvSpPr/>
          <p:nvPr/>
        </p:nvSpPr>
        <p:spPr>
          <a:xfrm>
            <a:off x="2007625" y="4477783"/>
            <a:ext cx="1979977" cy="855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Thème: Importance du travail</a:t>
            </a:r>
          </a:p>
        </p:txBody>
      </p:sp>
      <p:cxnSp>
        <p:nvCxnSpPr>
          <p:cNvPr id="10" name="Straight Arrow Connector 9">
            <a:extLst>
              <a:ext uri="{FF2B5EF4-FFF2-40B4-BE49-F238E27FC236}">
                <a16:creationId xmlns:a16="http://schemas.microsoft.com/office/drawing/2014/main" id="{2F05AB4B-51BE-49D3-AC2D-00D05ED7C8C7}"/>
              </a:ext>
            </a:extLst>
          </p:cNvPr>
          <p:cNvCxnSpPr/>
          <p:nvPr/>
        </p:nvCxnSpPr>
        <p:spPr>
          <a:xfrm>
            <a:off x="4415918" y="4783922"/>
            <a:ext cx="845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DB230AF-C78A-47B9-875C-015BA8354EA2}"/>
              </a:ext>
            </a:extLst>
          </p:cNvPr>
          <p:cNvSpPr/>
          <p:nvPr/>
        </p:nvSpPr>
        <p:spPr>
          <a:xfrm>
            <a:off x="5585379" y="4450166"/>
            <a:ext cx="1819275" cy="618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L’Homme</a:t>
            </a:r>
          </a:p>
        </p:txBody>
      </p:sp>
      <p:sp>
        <p:nvSpPr>
          <p:cNvPr id="11" name="TextBox 10">
            <a:extLst>
              <a:ext uri="{FF2B5EF4-FFF2-40B4-BE49-F238E27FC236}">
                <a16:creationId xmlns:a16="http://schemas.microsoft.com/office/drawing/2014/main" id="{01A91AD1-9BEA-43D8-9BE9-A00D5C8CD0AE}"/>
              </a:ext>
            </a:extLst>
          </p:cNvPr>
          <p:cNvSpPr txBox="1"/>
          <p:nvPr/>
        </p:nvSpPr>
        <p:spPr>
          <a:xfrm>
            <a:off x="4352288" y="4117798"/>
            <a:ext cx="9057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 qui?</a:t>
            </a:r>
            <a:endParaRPr lang="fr-FR"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40FE8CBC-D4A9-4FDA-8761-BC55E39620CB}"/>
              </a:ext>
            </a:extLst>
          </p:cNvPr>
          <p:cNvCxnSpPr/>
          <p:nvPr/>
        </p:nvCxnSpPr>
        <p:spPr>
          <a:xfrm flipH="1">
            <a:off x="8035668" y="4759656"/>
            <a:ext cx="929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99D81AE6-9134-4580-B8AA-36BB93AA1E34}"/>
              </a:ext>
            </a:extLst>
          </p:cNvPr>
          <p:cNvSpPr/>
          <p:nvPr/>
        </p:nvSpPr>
        <p:spPr>
          <a:xfrm>
            <a:off x="9561227" y="4380334"/>
            <a:ext cx="1819275" cy="618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Le travail</a:t>
            </a:r>
          </a:p>
        </p:txBody>
      </p:sp>
      <p:sp>
        <p:nvSpPr>
          <p:cNvPr id="42" name="TextBox 41">
            <a:extLst>
              <a:ext uri="{FF2B5EF4-FFF2-40B4-BE49-F238E27FC236}">
                <a16:creationId xmlns:a16="http://schemas.microsoft.com/office/drawing/2014/main" id="{7D98EFFD-D9EC-42E4-BF03-7EF16E1EF8DF}"/>
              </a:ext>
            </a:extLst>
          </p:cNvPr>
          <p:cNvSpPr txBox="1"/>
          <p:nvPr/>
        </p:nvSpPr>
        <p:spPr>
          <a:xfrm>
            <a:off x="7758199" y="3941980"/>
            <a:ext cx="1649951"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Qui va accorder ces avantages ?</a:t>
            </a:r>
          </a:p>
        </p:txBody>
      </p:sp>
      <p:sp>
        <p:nvSpPr>
          <p:cNvPr id="16" name="Arrow: Curved Left 15">
            <a:extLst>
              <a:ext uri="{FF2B5EF4-FFF2-40B4-BE49-F238E27FC236}">
                <a16:creationId xmlns:a16="http://schemas.microsoft.com/office/drawing/2014/main" id="{319C1F52-73BE-45BF-9139-863217EA7346}"/>
              </a:ext>
            </a:extLst>
          </p:cNvPr>
          <p:cNvSpPr/>
          <p:nvPr/>
        </p:nvSpPr>
        <p:spPr>
          <a:xfrm rot="5400000">
            <a:off x="8263406" y="3968499"/>
            <a:ext cx="367525" cy="2770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TextBox 17">
            <a:extLst>
              <a:ext uri="{FF2B5EF4-FFF2-40B4-BE49-F238E27FC236}">
                <a16:creationId xmlns:a16="http://schemas.microsoft.com/office/drawing/2014/main" id="{39A889A8-86DF-41E2-9B2B-3E600146A95E}"/>
              </a:ext>
            </a:extLst>
          </p:cNvPr>
          <p:cNvSpPr txBox="1"/>
          <p:nvPr/>
        </p:nvSpPr>
        <p:spPr>
          <a:xfrm>
            <a:off x="2616023" y="5734575"/>
            <a:ext cx="2480066"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Quelle perspective?</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6294501-CB22-4448-846A-8F4AFA2870CD}"/>
              </a:ext>
            </a:extLst>
          </p:cNvPr>
          <p:cNvSpPr txBox="1"/>
          <p:nvPr/>
        </p:nvSpPr>
        <p:spPr>
          <a:xfrm>
            <a:off x="5842721" y="5510701"/>
            <a:ext cx="5060410" cy="707886"/>
          </a:xfrm>
          <a:prstGeom prst="rect">
            <a:avLst/>
          </a:prstGeom>
          <a:noFill/>
        </p:spPr>
        <p:txBody>
          <a:bodyPr wrap="square" rtlCol="0">
            <a:spAutoFit/>
          </a:bodyPr>
          <a:lstStyle/>
          <a:p>
            <a:r>
              <a:rPr lang="fr-FR" sz="4000" dirty="0">
                <a:solidFill>
                  <a:schemeClr val="bg1"/>
                </a:solidFill>
                <a:latin typeface="Times New Roman" panose="02020603050405020304" pitchFamily="18" charset="0"/>
                <a:cs typeface="Times New Roman" panose="02020603050405020304" pitchFamily="18" charset="0"/>
              </a:rPr>
              <a:t>Economique, sociale</a:t>
            </a:r>
          </a:p>
        </p:txBody>
      </p:sp>
      <p:sp>
        <p:nvSpPr>
          <p:cNvPr id="6" name="Arrow: Right 5">
            <a:extLst>
              <a:ext uri="{FF2B5EF4-FFF2-40B4-BE49-F238E27FC236}">
                <a16:creationId xmlns:a16="http://schemas.microsoft.com/office/drawing/2014/main" id="{06BC5F04-8A63-913D-1BA0-97D26037BF41}"/>
              </a:ext>
            </a:extLst>
          </p:cNvPr>
          <p:cNvSpPr/>
          <p:nvPr/>
        </p:nvSpPr>
        <p:spPr>
          <a:xfrm>
            <a:off x="4768871" y="572327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96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down)">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heel(1)">
                                      <p:cBhvr>
                                        <p:cTn id="107" dur="20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ppt_x"/>
                                          </p:val>
                                        </p:tav>
                                        <p:tav tm="100000">
                                          <p:val>
                                            <p:strVal val="#ppt_x"/>
                                          </p:val>
                                        </p:tav>
                                      </p:tavLst>
                                    </p:anim>
                                    <p:anim calcmode="lin" valueType="num">
                                      <p:cBhvr additive="base">
                                        <p:cTn id="1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1000"/>
                                        <p:tgtEl>
                                          <p:spTgt spid="20"/>
                                        </p:tgtEl>
                                      </p:cBhvr>
                                    </p:animEffect>
                                    <p:anim calcmode="lin" valueType="num">
                                      <p:cBhvr>
                                        <p:cTn id="119" dur="1000" fill="hold"/>
                                        <p:tgtEl>
                                          <p:spTgt spid="20"/>
                                        </p:tgtEl>
                                        <p:attrNameLst>
                                          <p:attrName>ppt_x</p:attrName>
                                        </p:attrNameLst>
                                      </p:cBhvr>
                                      <p:tavLst>
                                        <p:tav tm="0">
                                          <p:val>
                                            <p:strVal val="#ppt_x"/>
                                          </p:val>
                                        </p:tav>
                                        <p:tav tm="100000">
                                          <p:val>
                                            <p:strVal val="#ppt_x"/>
                                          </p:val>
                                        </p:tav>
                                      </p:tavLst>
                                    </p:anim>
                                    <p:anim calcmode="lin" valueType="num">
                                      <p:cBhvr>
                                        <p:cTn id="1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6" grpId="0"/>
      <p:bldP spid="37" grpId="0"/>
      <p:bldP spid="38" grpId="0"/>
      <p:bldP spid="39" grpId="0"/>
      <p:bldP spid="45" grpId="0"/>
      <p:bldP spid="3" grpId="0"/>
      <p:bldP spid="4" grpId="0"/>
      <p:bldP spid="5" grpId="0" animBg="1"/>
      <p:bldP spid="8" grpId="0" animBg="1"/>
      <p:bldP spid="33" grpId="0" animBg="1"/>
      <p:bldP spid="11" grpId="0"/>
      <p:bldP spid="41" grpId="0" animBg="1"/>
      <p:bldP spid="42" grpId="0"/>
      <p:bldP spid="16"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1308295" y="123468"/>
            <a:ext cx="8563444" cy="524022"/>
          </a:xfrm>
          <a:solidFill>
            <a:schemeClr val="accent1">
              <a:lumMod val="40000"/>
              <a:lumOff val="60000"/>
            </a:schemeClr>
          </a:solidFill>
        </p:spPr>
        <p:txBody>
          <a:bodyPr>
            <a:normAutofit fontScale="90000"/>
          </a:bodyPr>
          <a:lstStyle/>
          <a:p>
            <a:r>
              <a:rPr lang="fr-FR" dirty="0">
                <a:latin typeface="Times New Roman" panose="02020603050405020304" pitchFamily="18" charset="0"/>
                <a:cs typeface="Times New Roman" panose="02020603050405020304" pitchFamily="18" charset="0"/>
              </a:rPr>
              <a:t>L’Introduction – LA Problématique</a:t>
            </a:r>
          </a:p>
        </p:txBody>
      </p:sp>
      <p:sp>
        <p:nvSpPr>
          <p:cNvPr id="21" name="Text Placeholder 20">
            <a:extLst>
              <a:ext uri="{FF2B5EF4-FFF2-40B4-BE49-F238E27FC236}">
                <a16:creationId xmlns:a16="http://schemas.microsoft.com/office/drawing/2014/main" id="{B7B75528-8A9D-4B9C-869A-BD662AA21230}"/>
              </a:ext>
            </a:extLst>
          </p:cNvPr>
          <p:cNvSpPr>
            <a:spLocks noGrp="1"/>
          </p:cNvSpPr>
          <p:nvPr>
            <p:ph type="body" sz="half" idx="2"/>
          </p:nvPr>
        </p:nvSpPr>
        <p:spPr>
          <a:xfrm>
            <a:off x="0" y="796061"/>
            <a:ext cx="11559250" cy="773889"/>
          </a:xfrm>
        </p:spPr>
        <p:txBody>
          <a:bodyPr>
            <a:normAutofit/>
          </a:bodyPr>
          <a:lstStyle/>
          <a:p>
            <a:pPr marL="285750" indent="-285750" algn="l">
              <a:buFont typeface="Arial" panose="020B0604020202020204" pitchFamily="34" charset="0"/>
              <a:buChar char="•"/>
            </a:pPr>
            <a:r>
              <a:rPr lang="fr-FR" b="1" u="sng" cap="none" dirty="0">
                <a:latin typeface="Times New Roman" panose="02020603050405020304" pitchFamily="18" charset="0"/>
                <a:cs typeface="Times New Roman" panose="02020603050405020304" pitchFamily="18" charset="0"/>
              </a:rPr>
              <a:t>La problématique </a:t>
            </a:r>
            <a:r>
              <a:rPr lang="fr-FR" cap="none" dirty="0">
                <a:latin typeface="Times New Roman" panose="02020603050405020304" pitchFamily="18" charset="0"/>
                <a:cs typeface="Times New Roman" panose="02020603050405020304" pitchFamily="18" charset="0"/>
              </a:rPr>
              <a:t>sous forme de phrase interrogative, il convient de mettre en valeur le problème qui pourrait découler du constat. La problématique doit être DISCUTABLE</a:t>
            </a:r>
          </a:p>
          <a:p>
            <a:pPr algn="l"/>
            <a:endParaRPr lang="fr-FR" cap="none" dirty="0">
              <a:latin typeface="Times New Roman" panose="02020603050405020304" pitchFamily="18" charset="0"/>
              <a:cs typeface="Times New Roman" panose="02020603050405020304" pitchFamily="18" charset="0"/>
            </a:endParaRPr>
          </a:p>
          <a:p>
            <a:pPr algn="l"/>
            <a:endParaRPr lang="fr-FR" b="1" u="sng" cap="none" dirty="0">
              <a:solidFill>
                <a:srgbClr val="C00000"/>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D67F358F-840B-4E55-8045-F4F3060330E2}"/>
              </a:ext>
            </a:extLst>
          </p:cNvPr>
          <p:cNvSpPr txBox="1"/>
          <p:nvPr/>
        </p:nvSpPr>
        <p:spPr>
          <a:xfrm>
            <a:off x="7975423" y="1419077"/>
            <a:ext cx="943493" cy="523220"/>
          </a:xfrm>
          <a:prstGeom prst="rect">
            <a:avLst/>
          </a:prstGeom>
          <a:noFill/>
        </p:spPr>
        <p:txBody>
          <a:bodyPr wrap="square" rtlCol="0">
            <a:spAutoFit/>
          </a:bodyPr>
          <a:lstStyle/>
          <a:p>
            <a:endParaRPr lang="fr-FR" sz="1400" dirty="0">
              <a:solidFill>
                <a:schemeClr val="bg1"/>
              </a:solidFill>
              <a:latin typeface="Times New Roman" panose="02020603050405020304" pitchFamily="18" charset="0"/>
              <a:cs typeface="Times New Roman" panose="02020603050405020304" pitchFamily="18" charset="0"/>
            </a:endParaRPr>
          </a:p>
          <a:p>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D1470A0-E258-436C-8322-CC22949B1FB0}"/>
              </a:ext>
            </a:extLst>
          </p:cNvPr>
          <p:cNvSpPr txBox="1"/>
          <p:nvPr/>
        </p:nvSpPr>
        <p:spPr>
          <a:xfrm>
            <a:off x="64437" y="1852556"/>
            <a:ext cx="1730326" cy="369332"/>
          </a:xfrm>
          <a:prstGeom prst="rect">
            <a:avLst/>
          </a:prstGeom>
          <a:noFill/>
        </p:spPr>
        <p:txBody>
          <a:bodyPr wrap="square" rtlCol="0">
            <a:spAutoFit/>
          </a:bodyPr>
          <a:lstStyle/>
          <a:p>
            <a:r>
              <a:rPr lang="fr-FR" dirty="0">
                <a:solidFill>
                  <a:srgbClr val="C00000"/>
                </a:solidFill>
                <a:latin typeface="Times New Roman" panose="02020603050405020304" pitchFamily="18" charset="0"/>
                <a:cs typeface="Times New Roman" panose="02020603050405020304" pitchFamily="18" charset="0"/>
              </a:rPr>
              <a:t>Problématiser?</a:t>
            </a:r>
          </a:p>
        </p:txBody>
      </p:sp>
      <p:sp>
        <p:nvSpPr>
          <p:cNvPr id="5" name="Rectangle: Rounded Corners 4">
            <a:extLst>
              <a:ext uri="{FF2B5EF4-FFF2-40B4-BE49-F238E27FC236}">
                <a16:creationId xmlns:a16="http://schemas.microsoft.com/office/drawing/2014/main" id="{175475EF-AE07-4E3C-A254-1D5015F74DDD}"/>
              </a:ext>
            </a:extLst>
          </p:cNvPr>
          <p:cNvSpPr/>
          <p:nvPr/>
        </p:nvSpPr>
        <p:spPr>
          <a:xfrm>
            <a:off x="2770724" y="1751333"/>
            <a:ext cx="8721970" cy="855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Times New Roman" panose="02020603050405020304" pitchFamily="18" charset="0"/>
                <a:cs typeface="Times New Roman" panose="02020603050405020304" pitchFamily="18" charset="0"/>
              </a:rPr>
              <a:t>Le travail est-il si important pour la vie quotidienne de l’homme?</a:t>
            </a:r>
          </a:p>
        </p:txBody>
      </p:sp>
      <p:cxnSp>
        <p:nvCxnSpPr>
          <p:cNvPr id="7" name="Connector: Elbow 6">
            <a:extLst>
              <a:ext uri="{FF2B5EF4-FFF2-40B4-BE49-F238E27FC236}">
                <a16:creationId xmlns:a16="http://schemas.microsoft.com/office/drawing/2014/main" id="{494A6CE2-5F14-4E35-82E8-CD247D09C10D}"/>
              </a:ext>
            </a:extLst>
          </p:cNvPr>
          <p:cNvCxnSpPr/>
          <p:nvPr/>
        </p:nvCxnSpPr>
        <p:spPr>
          <a:xfrm rot="16200000" flipH="1">
            <a:off x="3045278" y="3038101"/>
            <a:ext cx="553407" cy="3798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F307FE0-DF03-436E-8204-D07060C863FF}"/>
              </a:ext>
            </a:extLst>
          </p:cNvPr>
          <p:cNvSpPr/>
          <p:nvPr/>
        </p:nvSpPr>
        <p:spPr>
          <a:xfrm>
            <a:off x="2539625" y="3769409"/>
            <a:ext cx="1997541" cy="878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Problème : Importance du travail: oui ou non</a:t>
            </a:r>
          </a:p>
        </p:txBody>
      </p:sp>
      <p:cxnSp>
        <p:nvCxnSpPr>
          <p:cNvPr id="10" name="Straight Arrow Connector 9">
            <a:extLst>
              <a:ext uri="{FF2B5EF4-FFF2-40B4-BE49-F238E27FC236}">
                <a16:creationId xmlns:a16="http://schemas.microsoft.com/office/drawing/2014/main" id="{2F05AB4B-51BE-49D3-AC2D-00D05ED7C8C7}"/>
              </a:ext>
            </a:extLst>
          </p:cNvPr>
          <p:cNvCxnSpPr/>
          <p:nvPr/>
        </p:nvCxnSpPr>
        <p:spPr>
          <a:xfrm>
            <a:off x="4611123" y="4154618"/>
            <a:ext cx="845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DB230AF-C78A-47B9-875C-015BA8354EA2}"/>
              </a:ext>
            </a:extLst>
          </p:cNvPr>
          <p:cNvSpPr/>
          <p:nvPr/>
        </p:nvSpPr>
        <p:spPr>
          <a:xfrm>
            <a:off x="5903025" y="3799715"/>
            <a:ext cx="1819275" cy="848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Times New Roman" panose="02020603050405020304" pitchFamily="18" charset="0"/>
                <a:cs typeface="Times New Roman" panose="02020603050405020304" pitchFamily="18" charset="0"/>
              </a:rPr>
              <a:t>Bienfaits du travail</a:t>
            </a:r>
            <a:r>
              <a:rPr lang="fr-FR" dirty="0">
                <a:latin typeface="Times New Roman" panose="02020603050405020304" pitchFamily="18" charset="0"/>
                <a:cs typeface="Times New Roman" panose="02020603050405020304" pitchFamily="18" charset="0"/>
              </a:rPr>
              <a:t> </a:t>
            </a:r>
          </a:p>
        </p:txBody>
      </p:sp>
      <p:cxnSp>
        <p:nvCxnSpPr>
          <p:cNvPr id="13" name="Straight Arrow Connector 12">
            <a:extLst>
              <a:ext uri="{FF2B5EF4-FFF2-40B4-BE49-F238E27FC236}">
                <a16:creationId xmlns:a16="http://schemas.microsoft.com/office/drawing/2014/main" id="{40FE8CBC-D4A9-4FDA-8761-BC55E39620CB}"/>
              </a:ext>
            </a:extLst>
          </p:cNvPr>
          <p:cNvCxnSpPr/>
          <p:nvPr/>
        </p:nvCxnSpPr>
        <p:spPr>
          <a:xfrm flipH="1">
            <a:off x="8208809" y="4154618"/>
            <a:ext cx="929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99D81AE6-9134-4580-B8AA-36BB93AA1E34}"/>
              </a:ext>
            </a:extLst>
          </p:cNvPr>
          <p:cNvSpPr/>
          <p:nvPr/>
        </p:nvSpPr>
        <p:spPr>
          <a:xfrm>
            <a:off x="9503720" y="3722936"/>
            <a:ext cx="1819275" cy="863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Méfaits? </a:t>
            </a:r>
          </a:p>
        </p:txBody>
      </p:sp>
      <p:sp>
        <p:nvSpPr>
          <p:cNvPr id="42" name="TextBox 41">
            <a:extLst>
              <a:ext uri="{FF2B5EF4-FFF2-40B4-BE49-F238E27FC236}">
                <a16:creationId xmlns:a16="http://schemas.microsoft.com/office/drawing/2014/main" id="{7D98EFFD-D9EC-42E4-BF03-7EF16E1EF8DF}"/>
              </a:ext>
            </a:extLst>
          </p:cNvPr>
          <p:cNvSpPr txBox="1"/>
          <p:nvPr/>
        </p:nvSpPr>
        <p:spPr>
          <a:xfrm>
            <a:off x="8088182" y="3504717"/>
            <a:ext cx="1049656"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ou</a:t>
            </a:r>
          </a:p>
        </p:txBody>
      </p:sp>
      <p:sp>
        <p:nvSpPr>
          <p:cNvPr id="16" name="Arrow: Curved Left 15">
            <a:extLst>
              <a:ext uri="{FF2B5EF4-FFF2-40B4-BE49-F238E27FC236}">
                <a16:creationId xmlns:a16="http://schemas.microsoft.com/office/drawing/2014/main" id="{319C1F52-73BE-45BF-9139-863217EA7346}"/>
              </a:ext>
            </a:extLst>
          </p:cNvPr>
          <p:cNvSpPr/>
          <p:nvPr/>
        </p:nvSpPr>
        <p:spPr>
          <a:xfrm rot="5400000">
            <a:off x="8616852" y="3691749"/>
            <a:ext cx="367525" cy="2770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050" name="Picture 2">
            <a:extLst>
              <a:ext uri="{FF2B5EF4-FFF2-40B4-BE49-F238E27FC236}">
                <a16:creationId xmlns:a16="http://schemas.microsoft.com/office/drawing/2014/main" id="{F69C7EB1-A97D-4710-9123-B4C53CA9A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9" y="21611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2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0" y="259499"/>
            <a:ext cx="8563444" cy="524022"/>
          </a:xfrm>
        </p:spPr>
        <p:txBody>
          <a:bodyPr>
            <a:normAutofit fontScale="90000"/>
          </a:bodyPr>
          <a:lstStyle/>
          <a:p>
            <a:r>
              <a:rPr lang="fr-FR" dirty="0">
                <a:latin typeface="Times New Roman" panose="02020603050405020304" pitchFamily="18" charset="0"/>
                <a:cs typeface="Times New Roman" panose="02020603050405020304" pitchFamily="18" charset="0"/>
              </a:rPr>
              <a:t>L’Introduction – LA Problématique</a:t>
            </a:r>
          </a:p>
        </p:txBody>
      </p:sp>
      <p:sp>
        <p:nvSpPr>
          <p:cNvPr id="58" name="TextBox 57">
            <a:extLst>
              <a:ext uri="{FF2B5EF4-FFF2-40B4-BE49-F238E27FC236}">
                <a16:creationId xmlns:a16="http://schemas.microsoft.com/office/drawing/2014/main" id="{D67F358F-840B-4E55-8045-F4F3060330E2}"/>
              </a:ext>
            </a:extLst>
          </p:cNvPr>
          <p:cNvSpPr txBox="1"/>
          <p:nvPr/>
        </p:nvSpPr>
        <p:spPr>
          <a:xfrm>
            <a:off x="8986074" y="900585"/>
            <a:ext cx="943493" cy="523220"/>
          </a:xfrm>
          <a:prstGeom prst="rect">
            <a:avLst/>
          </a:prstGeom>
          <a:noFill/>
        </p:spPr>
        <p:txBody>
          <a:bodyPr wrap="square" rtlCol="0">
            <a:spAutoFit/>
          </a:bodyPr>
          <a:lstStyle/>
          <a:p>
            <a:endParaRPr lang="fr-FR" sz="1400" dirty="0">
              <a:solidFill>
                <a:schemeClr val="bg1"/>
              </a:solidFill>
              <a:latin typeface="Times New Roman" panose="02020603050405020304" pitchFamily="18" charset="0"/>
              <a:cs typeface="Times New Roman" panose="02020603050405020304" pitchFamily="18" charset="0"/>
            </a:endParaRPr>
          </a:p>
          <a:p>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36751C-EBDF-4DF3-B10C-8903FACF3CF1}"/>
              </a:ext>
            </a:extLst>
          </p:cNvPr>
          <p:cNvSpPr txBox="1"/>
          <p:nvPr/>
        </p:nvSpPr>
        <p:spPr>
          <a:xfrm>
            <a:off x="181395" y="916633"/>
            <a:ext cx="11378985"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N.B: La problématique doit être une question qui donne lieu à une argumentation et non pas à une information</a:t>
            </a:r>
          </a:p>
        </p:txBody>
      </p:sp>
      <p:sp>
        <p:nvSpPr>
          <p:cNvPr id="20" name="Rectangle: Rounded Corners 19">
            <a:extLst>
              <a:ext uri="{FF2B5EF4-FFF2-40B4-BE49-F238E27FC236}">
                <a16:creationId xmlns:a16="http://schemas.microsoft.com/office/drawing/2014/main" id="{FFC75746-8BE3-4817-890B-05F954D9B7B5}"/>
              </a:ext>
            </a:extLst>
          </p:cNvPr>
          <p:cNvSpPr/>
          <p:nvPr/>
        </p:nvSpPr>
        <p:spPr>
          <a:xfrm>
            <a:off x="7828547" y="1530623"/>
            <a:ext cx="3112169" cy="93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Times New Roman" panose="02020603050405020304" pitchFamily="18" charset="0"/>
                <a:cs typeface="Times New Roman" panose="02020603050405020304" pitchFamily="18" charset="0"/>
              </a:rPr>
              <a:t>Le travail est-il important?</a:t>
            </a:r>
          </a:p>
        </p:txBody>
      </p:sp>
      <p:cxnSp>
        <p:nvCxnSpPr>
          <p:cNvPr id="12" name="Straight Arrow Connector 11">
            <a:extLst>
              <a:ext uri="{FF2B5EF4-FFF2-40B4-BE49-F238E27FC236}">
                <a16:creationId xmlns:a16="http://schemas.microsoft.com/office/drawing/2014/main" id="{9561ED70-F6C0-4975-ADB5-98A53B8D83EB}"/>
              </a:ext>
            </a:extLst>
          </p:cNvPr>
          <p:cNvCxnSpPr/>
          <p:nvPr/>
        </p:nvCxnSpPr>
        <p:spPr>
          <a:xfrm>
            <a:off x="1912508" y="2806751"/>
            <a:ext cx="0"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E0E5B6-A0F3-425D-A575-F21BBB3D7CB5}"/>
              </a:ext>
            </a:extLst>
          </p:cNvPr>
          <p:cNvCxnSpPr/>
          <p:nvPr/>
        </p:nvCxnSpPr>
        <p:spPr>
          <a:xfrm>
            <a:off x="8342870" y="2791326"/>
            <a:ext cx="0"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70BCB9-A51D-4BAE-8116-ABD6730F5886}"/>
              </a:ext>
            </a:extLst>
          </p:cNvPr>
          <p:cNvCxnSpPr/>
          <p:nvPr/>
        </p:nvCxnSpPr>
        <p:spPr>
          <a:xfrm>
            <a:off x="10182786" y="2791326"/>
            <a:ext cx="0"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896874-DDF4-4216-B589-C97806C55652}"/>
              </a:ext>
            </a:extLst>
          </p:cNvPr>
          <p:cNvSpPr txBox="1"/>
          <p:nvPr/>
        </p:nvSpPr>
        <p:spPr>
          <a:xfrm>
            <a:off x="426134" y="3634677"/>
            <a:ext cx="1187114" cy="120032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parce que: </a:t>
            </a:r>
          </a:p>
          <a:p>
            <a:r>
              <a:rPr lang="fr-FR" dirty="0">
                <a:latin typeface="Times New Roman" panose="02020603050405020304" pitchFamily="18" charset="0"/>
                <a:cs typeface="Times New Roman" panose="02020603050405020304" pitchFamily="18" charset="0"/>
              </a:rPr>
              <a:t>1…..</a:t>
            </a:r>
          </a:p>
          <a:p>
            <a:r>
              <a:rPr lang="fr-FR" dirty="0">
                <a:latin typeface="Times New Roman" panose="02020603050405020304" pitchFamily="18" charset="0"/>
                <a:cs typeface="Times New Roman" panose="02020603050405020304" pitchFamily="18" charset="0"/>
              </a:rPr>
              <a:t>2…….</a:t>
            </a:r>
          </a:p>
          <a:p>
            <a:r>
              <a:rPr lang="fr-FR" dirty="0">
                <a:latin typeface="Times New Roman" panose="02020603050405020304" pitchFamily="18" charset="0"/>
                <a:cs typeface="Times New Roman" panose="02020603050405020304" pitchFamily="18" charset="0"/>
              </a:rPr>
              <a:t>3…..</a:t>
            </a:r>
          </a:p>
        </p:txBody>
      </p:sp>
      <p:sp>
        <p:nvSpPr>
          <p:cNvPr id="15" name="Right Brace 14">
            <a:extLst>
              <a:ext uri="{FF2B5EF4-FFF2-40B4-BE49-F238E27FC236}">
                <a16:creationId xmlns:a16="http://schemas.microsoft.com/office/drawing/2014/main" id="{9BB3CB6B-87CE-406E-8E94-E295B89420E7}"/>
              </a:ext>
            </a:extLst>
          </p:cNvPr>
          <p:cNvSpPr/>
          <p:nvPr/>
        </p:nvSpPr>
        <p:spPr>
          <a:xfrm>
            <a:off x="1572126" y="3976985"/>
            <a:ext cx="513347" cy="792714"/>
          </a:xfrm>
          <a:prstGeom prst="rightBrace">
            <a:avLst>
              <a:gd name="adj1" fmla="val 6680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TextBox 16">
            <a:extLst>
              <a:ext uri="{FF2B5EF4-FFF2-40B4-BE49-F238E27FC236}">
                <a16:creationId xmlns:a16="http://schemas.microsoft.com/office/drawing/2014/main" id="{8715213F-7381-4CC4-9D89-DE7325FCF1DD}"/>
              </a:ext>
            </a:extLst>
          </p:cNvPr>
          <p:cNvSpPr txBox="1"/>
          <p:nvPr/>
        </p:nvSpPr>
        <p:spPr>
          <a:xfrm>
            <a:off x="2046389" y="3914710"/>
            <a:ext cx="1746567" cy="923330"/>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Ordre de l’argumentation explicative</a:t>
            </a:r>
          </a:p>
        </p:txBody>
      </p:sp>
      <p:sp>
        <p:nvSpPr>
          <p:cNvPr id="18" name="Arrow: Right 17">
            <a:extLst>
              <a:ext uri="{FF2B5EF4-FFF2-40B4-BE49-F238E27FC236}">
                <a16:creationId xmlns:a16="http://schemas.microsoft.com/office/drawing/2014/main" id="{E34A1142-AC7D-4C0A-A94F-6861408118FE}"/>
              </a:ext>
            </a:extLst>
          </p:cNvPr>
          <p:cNvSpPr/>
          <p:nvPr/>
        </p:nvSpPr>
        <p:spPr>
          <a:xfrm>
            <a:off x="3817016" y="4188674"/>
            <a:ext cx="4331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1">
            <a:extLst>
              <a:ext uri="{FF2B5EF4-FFF2-40B4-BE49-F238E27FC236}">
                <a16:creationId xmlns:a16="http://schemas.microsoft.com/office/drawing/2014/main" id="{F82091C6-52AD-469D-9101-1E6FAA774256}"/>
              </a:ext>
            </a:extLst>
          </p:cNvPr>
          <p:cNvSpPr txBox="1"/>
          <p:nvPr/>
        </p:nvSpPr>
        <p:spPr>
          <a:xfrm>
            <a:off x="4408355" y="3737345"/>
            <a:ext cx="2839453" cy="120032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Risque de sortir du type argumentatif au type informatif et perdre la moitié de la note de la PE</a:t>
            </a:r>
          </a:p>
        </p:txBody>
      </p:sp>
      <p:sp>
        <p:nvSpPr>
          <p:cNvPr id="25" name="TextBox 24">
            <a:extLst>
              <a:ext uri="{FF2B5EF4-FFF2-40B4-BE49-F238E27FC236}">
                <a16:creationId xmlns:a16="http://schemas.microsoft.com/office/drawing/2014/main" id="{D88C4189-3FDB-4C89-868F-4966034EBD92}"/>
              </a:ext>
            </a:extLst>
          </p:cNvPr>
          <p:cNvSpPr txBox="1"/>
          <p:nvPr/>
        </p:nvSpPr>
        <p:spPr>
          <a:xfrm>
            <a:off x="8195997" y="3430493"/>
            <a:ext cx="73489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oui</a:t>
            </a:r>
          </a:p>
        </p:txBody>
      </p:sp>
      <p:sp>
        <p:nvSpPr>
          <p:cNvPr id="31" name="TextBox 30">
            <a:extLst>
              <a:ext uri="{FF2B5EF4-FFF2-40B4-BE49-F238E27FC236}">
                <a16:creationId xmlns:a16="http://schemas.microsoft.com/office/drawing/2014/main" id="{8E1F65F9-C8AB-4042-8B52-89A31191747D}"/>
              </a:ext>
            </a:extLst>
          </p:cNvPr>
          <p:cNvSpPr txBox="1"/>
          <p:nvPr/>
        </p:nvSpPr>
        <p:spPr>
          <a:xfrm>
            <a:off x="9929567" y="3401167"/>
            <a:ext cx="734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non</a:t>
            </a:r>
            <a:endParaRPr lang="fr-FR" dirty="0">
              <a:latin typeface="Times New Roman" panose="02020603050405020304" pitchFamily="18" charset="0"/>
              <a:cs typeface="Times New Roman" panose="02020603050405020304" pitchFamily="18" charset="0"/>
            </a:endParaRPr>
          </a:p>
        </p:txBody>
      </p:sp>
      <p:sp>
        <p:nvSpPr>
          <p:cNvPr id="26" name="Right Brace 25">
            <a:extLst>
              <a:ext uri="{FF2B5EF4-FFF2-40B4-BE49-F238E27FC236}">
                <a16:creationId xmlns:a16="http://schemas.microsoft.com/office/drawing/2014/main" id="{5FEDCA89-8F6A-4555-AA38-21B2BA06F8BB}"/>
              </a:ext>
            </a:extLst>
          </p:cNvPr>
          <p:cNvSpPr/>
          <p:nvPr/>
        </p:nvSpPr>
        <p:spPr>
          <a:xfrm rot="5400000">
            <a:off x="9097874" y="2704531"/>
            <a:ext cx="573513" cy="2433806"/>
          </a:xfrm>
          <a:prstGeom prst="rightBrace">
            <a:avLst>
              <a:gd name="adj1" fmla="val 78262"/>
              <a:gd name="adj2" fmla="val 473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TextBox 26">
            <a:extLst>
              <a:ext uri="{FF2B5EF4-FFF2-40B4-BE49-F238E27FC236}">
                <a16:creationId xmlns:a16="http://schemas.microsoft.com/office/drawing/2014/main" id="{E9DF28B7-692F-4F6B-92EA-088EF9191910}"/>
              </a:ext>
            </a:extLst>
          </p:cNvPr>
          <p:cNvSpPr txBox="1"/>
          <p:nvPr/>
        </p:nvSpPr>
        <p:spPr>
          <a:xfrm>
            <a:off x="7714964" y="4839811"/>
            <a:ext cx="3609970"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Rassurez-vous: Vous êtes dans l’argumentation.</a:t>
            </a:r>
          </a:p>
        </p:txBody>
      </p:sp>
      <p:sp>
        <p:nvSpPr>
          <p:cNvPr id="2" name="Rectangle: Rounded Corners 1">
            <a:extLst>
              <a:ext uri="{FF2B5EF4-FFF2-40B4-BE49-F238E27FC236}">
                <a16:creationId xmlns:a16="http://schemas.microsoft.com/office/drawing/2014/main" id="{C99E78EB-2BAF-60D3-6BBD-9C9D32CAF66A}"/>
              </a:ext>
            </a:extLst>
          </p:cNvPr>
          <p:cNvSpPr/>
          <p:nvPr/>
        </p:nvSpPr>
        <p:spPr>
          <a:xfrm>
            <a:off x="274082" y="1658008"/>
            <a:ext cx="5517120"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Times New Roman" panose="02020603050405020304" pitchFamily="18" charset="0"/>
                <a:cs typeface="Times New Roman" panose="02020603050405020304" pitchFamily="18" charset="0"/>
              </a:rPr>
              <a:t>Le travail est-il si important dans la vie de l’homme? Oui…</a:t>
            </a:r>
            <a:endParaRPr lang="fr-FR"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0156656F-3D25-D9E9-4CD3-A0E3474A7D14}"/>
              </a:ext>
            </a:extLst>
          </p:cNvPr>
          <p:cNvSpPr/>
          <p:nvPr/>
        </p:nvSpPr>
        <p:spPr>
          <a:xfrm>
            <a:off x="8183184" y="4321993"/>
            <a:ext cx="2673531" cy="4720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Subjectivité</a:t>
            </a:r>
          </a:p>
        </p:txBody>
      </p:sp>
    </p:spTree>
    <p:extLst>
      <p:ext uri="{BB962C8B-B14F-4D97-AF65-F5344CB8AC3E}">
        <p14:creationId xmlns:p14="http://schemas.microsoft.com/office/powerpoint/2010/main" val="22137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7B4421-C990-4B5D-AC12-45E1045735EA}"/>
              </a:ext>
            </a:extLst>
          </p:cNvPr>
          <p:cNvSpPr>
            <a:spLocks noGrp="1"/>
          </p:cNvSpPr>
          <p:nvPr>
            <p:ph type="title"/>
          </p:nvPr>
        </p:nvSpPr>
        <p:spPr>
          <a:xfrm>
            <a:off x="1208167" y="70182"/>
            <a:ext cx="8046720" cy="1026695"/>
          </a:xfrm>
          <a:solidFill>
            <a:schemeClr val="accent1">
              <a:lumMod val="40000"/>
              <a:lumOff val="60000"/>
            </a:schemeClr>
          </a:solidFill>
        </p:spPr>
        <p:txBody>
          <a:bodyPr>
            <a:normAutofit/>
          </a:bodyPr>
          <a:lstStyle/>
          <a:p>
            <a:r>
              <a:rPr lang="fr-FR" sz="3200" dirty="0">
                <a:latin typeface="Times New Roman" panose="02020603050405020304" pitchFamily="18" charset="0"/>
                <a:cs typeface="Times New Roman" panose="02020603050405020304" pitchFamily="18" charset="0"/>
              </a:rPr>
              <a:t>L’Introduction – annonce du plan</a:t>
            </a:r>
            <a:endParaRPr lang="fr-FR" sz="3200" dirty="0"/>
          </a:p>
        </p:txBody>
      </p:sp>
      <p:sp>
        <p:nvSpPr>
          <p:cNvPr id="7" name="Rectangle: Rounded Corners 6">
            <a:extLst>
              <a:ext uri="{FF2B5EF4-FFF2-40B4-BE49-F238E27FC236}">
                <a16:creationId xmlns:a16="http://schemas.microsoft.com/office/drawing/2014/main" id="{310FADDD-5B43-4F41-B11A-B6C2E0F9A607}"/>
              </a:ext>
            </a:extLst>
          </p:cNvPr>
          <p:cNvSpPr/>
          <p:nvPr/>
        </p:nvSpPr>
        <p:spPr>
          <a:xfrm>
            <a:off x="0" y="1217836"/>
            <a:ext cx="3978442"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latin typeface="Times New Roman" panose="02020603050405020304" pitchFamily="18" charset="0"/>
                <a:cs typeface="Times New Roman" panose="02020603050405020304" pitchFamily="18" charset="0"/>
              </a:rPr>
              <a:t>Annonce du plan</a:t>
            </a:r>
            <a:endParaRPr lang="fr-FR" sz="3000" dirty="0"/>
          </a:p>
        </p:txBody>
      </p:sp>
      <p:sp>
        <p:nvSpPr>
          <p:cNvPr id="8" name="Arrow: Right 7">
            <a:extLst>
              <a:ext uri="{FF2B5EF4-FFF2-40B4-BE49-F238E27FC236}">
                <a16:creationId xmlns:a16="http://schemas.microsoft.com/office/drawing/2014/main" id="{DD2A9A0D-2372-453B-8D8F-8B84F863A793}"/>
              </a:ext>
            </a:extLst>
          </p:cNvPr>
          <p:cNvSpPr/>
          <p:nvPr/>
        </p:nvSpPr>
        <p:spPr>
          <a:xfrm>
            <a:off x="4125457" y="1347351"/>
            <a:ext cx="882316" cy="545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F03F663-B985-47BC-A5A7-505CA1BF7DCA}"/>
              </a:ext>
            </a:extLst>
          </p:cNvPr>
          <p:cNvSpPr/>
          <p:nvPr/>
        </p:nvSpPr>
        <p:spPr>
          <a:xfrm>
            <a:off x="5023621" y="1253301"/>
            <a:ext cx="6658234" cy="477054"/>
          </a:xfrm>
          <a:prstGeom prst="rect">
            <a:avLst/>
          </a:prstGeom>
          <a:noFill/>
        </p:spPr>
        <p:txBody>
          <a:bodyPr wrap="none" lIns="91440" tIns="45720" rIns="91440" bIns="45720">
            <a:spAutoFit/>
          </a:bodyPr>
          <a:lstStyle/>
          <a:p>
            <a:pPr algn="ctr"/>
            <a:r>
              <a:rPr lang="en-US"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De </a:t>
            </a:r>
            <a:r>
              <a:rPr lang="fr-FR"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quoi va-t-on parler </a:t>
            </a:r>
            <a:r>
              <a:rPr lang="en-US"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dans le </a:t>
            </a:r>
            <a:r>
              <a:rPr lang="fr-FR"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développement ?</a:t>
            </a:r>
          </a:p>
        </p:txBody>
      </p:sp>
      <p:cxnSp>
        <p:nvCxnSpPr>
          <p:cNvPr id="11" name="Straight Arrow Connector 10">
            <a:extLst>
              <a:ext uri="{FF2B5EF4-FFF2-40B4-BE49-F238E27FC236}">
                <a16:creationId xmlns:a16="http://schemas.microsoft.com/office/drawing/2014/main" id="{D6011C52-BDCB-4167-9D29-23884D165C4E}"/>
              </a:ext>
            </a:extLst>
          </p:cNvPr>
          <p:cNvCxnSpPr>
            <a:cxnSpLocks/>
          </p:cNvCxnSpPr>
          <p:nvPr/>
        </p:nvCxnSpPr>
        <p:spPr>
          <a:xfrm>
            <a:off x="1011589" y="2236763"/>
            <a:ext cx="0" cy="1346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xplosion: 8 Points 12">
            <a:extLst>
              <a:ext uri="{FF2B5EF4-FFF2-40B4-BE49-F238E27FC236}">
                <a16:creationId xmlns:a16="http://schemas.microsoft.com/office/drawing/2014/main" id="{95099586-5FB6-415C-A4B5-7AD8C60F5B26}"/>
              </a:ext>
            </a:extLst>
          </p:cNvPr>
          <p:cNvSpPr/>
          <p:nvPr/>
        </p:nvSpPr>
        <p:spPr>
          <a:xfrm>
            <a:off x="2563355" y="2591247"/>
            <a:ext cx="882316" cy="637674"/>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BCCA60AA-7DE6-4E8B-B362-020D4A6EE2D0}"/>
              </a:ext>
            </a:extLst>
          </p:cNvPr>
          <p:cNvSpPr/>
          <p:nvPr/>
        </p:nvSpPr>
        <p:spPr>
          <a:xfrm>
            <a:off x="4265562" y="2677076"/>
            <a:ext cx="4402167" cy="477054"/>
          </a:xfrm>
          <a:prstGeom prst="rect">
            <a:avLst/>
          </a:prstGeom>
          <a:noFill/>
        </p:spPr>
        <p:txBody>
          <a:bodyPr wrap="none" lIns="91440" tIns="45720" rIns="91440" bIns="45720">
            <a:spAutoFit/>
          </a:bodyPr>
          <a:lstStyle/>
          <a:p>
            <a:pPr algn="ctr"/>
            <a:r>
              <a:rPr lang="fr-FR" sz="2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Annoncer minimum 2  domaines</a:t>
            </a:r>
            <a:endParaRPr lang="fr-FR"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8" name="Rectangle: Rounded Corners 17">
            <a:extLst>
              <a:ext uri="{FF2B5EF4-FFF2-40B4-BE49-F238E27FC236}">
                <a16:creationId xmlns:a16="http://schemas.microsoft.com/office/drawing/2014/main" id="{3BCD1354-D93C-45A4-95E6-17B99EE5741C}"/>
              </a:ext>
            </a:extLst>
          </p:cNvPr>
          <p:cNvSpPr/>
          <p:nvPr/>
        </p:nvSpPr>
        <p:spPr>
          <a:xfrm>
            <a:off x="221208" y="4026404"/>
            <a:ext cx="1652337"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Le </a:t>
            </a:r>
            <a:r>
              <a:rPr lang="fr-FR" dirty="0">
                <a:latin typeface="Times New Roman" panose="02020603050405020304" pitchFamily="18" charset="0"/>
                <a:cs typeface="Times New Roman" panose="02020603050405020304" pitchFamily="18" charset="0"/>
              </a:rPr>
              <a:t>domaine</a:t>
            </a:r>
          </a:p>
        </p:txBody>
      </p:sp>
      <p:cxnSp>
        <p:nvCxnSpPr>
          <p:cNvPr id="20" name="Straight Arrow Connector 19">
            <a:extLst>
              <a:ext uri="{FF2B5EF4-FFF2-40B4-BE49-F238E27FC236}">
                <a16:creationId xmlns:a16="http://schemas.microsoft.com/office/drawing/2014/main" id="{F873EC0D-A96F-4FAB-9B12-6FC6A5F582BD}"/>
              </a:ext>
            </a:extLst>
          </p:cNvPr>
          <p:cNvCxnSpPr>
            <a:cxnSpLocks/>
            <a:stCxn id="18" idx="3"/>
          </p:cNvCxnSpPr>
          <p:nvPr/>
        </p:nvCxnSpPr>
        <p:spPr>
          <a:xfrm flipV="1">
            <a:off x="1873545" y="3938171"/>
            <a:ext cx="1572126" cy="44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9ABDEE5-BB9F-4AF4-BAC3-05AAFB2E7DA8}"/>
              </a:ext>
            </a:extLst>
          </p:cNvPr>
          <p:cNvCxnSpPr>
            <a:cxnSpLocks/>
          </p:cNvCxnSpPr>
          <p:nvPr/>
        </p:nvCxnSpPr>
        <p:spPr>
          <a:xfrm flipV="1">
            <a:off x="1930781" y="4273134"/>
            <a:ext cx="1514890" cy="15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805004-4797-49BC-B0BE-8B6489E55FD8}"/>
              </a:ext>
            </a:extLst>
          </p:cNvPr>
          <p:cNvCxnSpPr>
            <a:cxnSpLocks/>
          </p:cNvCxnSpPr>
          <p:nvPr/>
        </p:nvCxnSpPr>
        <p:spPr>
          <a:xfrm>
            <a:off x="1989221" y="4449338"/>
            <a:ext cx="1595836" cy="24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F44DBC-5A22-4E92-B3BD-949F5A8A9A10}"/>
              </a:ext>
            </a:extLst>
          </p:cNvPr>
          <p:cNvCxnSpPr>
            <a:cxnSpLocks/>
          </p:cNvCxnSpPr>
          <p:nvPr/>
        </p:nvCxnSpPr>
        <p:spPr>
          <a:xfrm>
            <a:off x="1989220" y="4472734"/>
            <a:ext cx="1404353" cy="608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45B7408-734B-46EB-9663-A5F50D339CF6}"/>
              </a:ext>
            </a:extLst>
          </p:cNvPr>
          <p:cNvSpPr txBox="1"/>
          <p:nvPr/>
        </p:nvSpPr>
        <p:spPr>
          <a:xfrm>
            <a:off x="3682314" y="3726697"/>
            <a:ext cx="13254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Social</a:t>
            </a:r>
            <a:endParaRPr lang="fr-FR"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20EBFD2-723B-4C54-99B7-057F499F105D}"/>
              </a:ext>
            </a:extLst>
          </p:cNvPr>
          <p:cNvSpPr txBox="1"/>
          <p:nvPr/>
        </p:nvSpPr>
        <p:spPr>
          <a:xfrm>
            <a:off x="3648428" y="4155687"/>
            <a:ext cx="1325459"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Familial</a:t>
            </a:r>
          </a:p>
        </p:txBody>
      </p:sp>
      <p:sp>
        <p:nvSpPr>
          <p:cNvPr id="35" name="TextBox 34">
            <a:extLst>
              <a:ext uri="{FF2B5EF4-FFF2-40B4-BE49-F238E27FC236}">
                <a16:creationId xmlns:a16="http://schemas.microsoft.com/office/drawing/2014/main" id="{4B3E6101-D730-4814-B434-A05F59925AB5}"/>
              </a:ext>
            </a:extLst>
          </p:cNvPr>
          <p:cNvSpPr txBox="1"/>
          <p:nvPr/>
        </p:nvSpPr>
        <p:spPr>
          <a:xfrm>
            <a:off x="3648429" y="4500147"/>
            <a:ext cx="135235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Historique</a:t>
            </a:r>
          </a:p>
        </p:txBody>
      </p:sp>
      <p:sp>
        <p:nvSpPr>
          <p:cNvPr id="36" name="TextBox 35">
            <a:extLst>
              <a:ext uri="{FF2B5EF4-FFF2-40B4-BE49-F238E27FC236}">
                <a16:creationId xmlns:a16="http://schemas.microsoft.com/office/drawing/2014/main" id="{8E382FC3-A5AE-41B8-B523-A548967EFE5F}"/>
              </a:ext>
            </a:extLst>
          </p:cNvPr>
          <p:cNvSpPr txBox="1"/>
          <p:nvPr/>
        </p:nvSpPr>
        <p:spPr>
          <a:xfrm>
            <a:off x="3602708" y="4979276"/>
            <a:ext cx="1628819"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Economique</a:t>
            </a:r>
            <a:r>
              <a:rPr lang="en-US" dirty="0">
                <a:latin typeface="Times New Roman" panose="02020603050405020304" pitchFamily="18" charset="0"/>
                <a:cs typeface="Times New Roman" panose="02020603050405020304" pitchFamily="18" charset="0"/>
              </a:rPr>
              <a:t> Etc.</a:t>
            </a:r>
            <a:endParaRPr lang="fr-FR" dirty="0">
              <a:latin typeface="Times New Roman" panose="02020603050405020304" pitchFamily="18" charset="0"/>
              <a:cs typeface="Times New Roman" panose="02020603050405020304" pitchFamily="18" charset="0"/>
            </a:endParaRPr>
          </a:p>
        </p:txBody>
      </p:sp>
      <p:sp>
        <p:nvSpPr>
          <p:cNvPr id="37" name="Right Brace 36">
            <a:extLst>
              <a:ext uri="{FF2B5EF4-FFF2-40B4-BE49-F238E27FC236}">
                <a16:creationId xmlns:a16="http://schemas.microsoft.com/office/drawing/2014/main" id="{BD2174C1-F8C0-469D-AB46-19CFAEE2A413}"/>
              </a:ext>
            </a:extLst>
          </p:cNvPr>
          <p:cNvSpPr/>
          <p:nvPr/>
        </p:nvSpPr>
        <p:spPr>
          <a:xfrm>
            <a:off x="5231527" y="3583405"/>
            <a:ext cx="394254" cy="1678772"/>
          </a:xfrm>
          <a:prstGeom prst="rightBrace">
            <a:avLst>
              <a:gd name="adj1" fmla="val 871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TextBox 37">
            <a:extLst>
              <a:ext uri="{FF2B5EF4-FFF2-40B4-BE49-F238E27FC236}">
                <a16:creationId xmlns:a16="http://schemas.microsoft.com/office/drawing/2014/main" id="{991F5BBC-84F5-4A35-AD7E-03211AA78024}"/>
              </a:ext>
            </a:extLst>
          </p:cNvPr>
          <p:cNvSpPr txBox="1"/>
          <p:nvPr/>
        </p:nvSpPr>
        <p:spPr>
          <a:xfrm>
            <a:off x="5856527" y="4079674"/>
            <a:ext cx="5701178"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Préciser à quel domaine appartient votre argument qui sera développé dans le corps du sujet.</a:t>
            </a:r>
          </a:p>
        </p:txBody>
      </p:sp>
      <p:sp>
        <p:nvSpPr>
          <p:cNvPr id="41" name="TextBox 40">
            <a:extLst>
              <a:ext uri="{FF2B5EF4-FFF2-40B4-BE49-F238E27FC236}">
                <a16:creationId xmlns:a16="http://schemas.microsoft.com/office/drawing/2014/main" id="{1DC9F6C3-3ED8-4DA6-93B2-031FAF705AB5}"/>
              </a:ext>
            </a:extLst>
          </p:cNvPr>
          <p:cNvSpPr txBox="1"/>
          <p:nvPr/>
        </p:nvSpPr>
        <p:spPr>
          <a:xfrm>
            <a:off x="221208" y="5651549"/>
            <a:ext cx="11862940" cy="400110"/>
          </a:xfrm>
          <a:prstGeom prst="rect">
            <a:avLst/>
          </a:prstGeom>
          <a:noFill/>
        </p:spPr>
        <p:txBody>
          <a:bodyPr wrap="square" rtlCol="0">
            <a:spAutoFit/>
          </a:bodyPr>
          <a:lstStyle/>
          <a:p>
            <a:r>
              <a:rPr lang="fr-FR" sz="2000" dirty="0">
                <a:solidFill>
                  <a:schemeClr val="bg1"/>
                </a:solidFill>
                <a:latin typeface="Times New Roman" panose="02020603050405020304" pitchFamily="18" charset="0"/>
                <a:cs typeface="Times New Roman" panose="02020603050405020304" pitchFamily="18" charset="0"/>
              </a:rPr>
              <a:t>Exemple : Dans ce qui suit, nous développerons la nécessité du travail sur les plans économique et social.</a:t>
            </a:r>
          </a:p>
        </p:txBody>
      </p:sp>
    </p:spTree>
    <p:extLst>
      <p:ext uri="{BB962C8B-B14F-4D97-AF65-F5344CB8AC3E}">
        <p14:creationId xmlns:p14="http://schemas.microsoft.com/office/powerpoint/2010/main" val="114424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1CDC-ADCF-4B9B-A090-D73A4A4781EB}"/>
              </a:ext>
            </a:extLst>
          </p:cNvPr>
          <p:cNvSpPr>
            <a:spLocks noGrp="1"/>
          </p:cNvSpPr>
          <p:nvPr>
            <p:ph type="title"/>
          </p:nvPr>
        </p:nvSpPr>
        <p:spPr>
          <a:xfrm>
            <a:off x="685801" y="326868"/>
            <a:ext cx="10396882" cy="1151965"/>
          </a:xfrm>
          <a:solidFill>
            <a:schemeClr val="accent1">
              <a:lumMod val="40000"/>
              <a:lumOff val="60000"/>
            </a:schemeClr>
          </a:solidFill>
        </p:spPr>
        <p:txBody>
          <a:bodyPr/>
          <a:lstStyle/>
          <a:p>
            <a:r>
              <a:rPr lang="fr-FR" dirty="0">
                <a:latin typeface="Times New Roman" panose="02020603050405020304" pitchFamily="18" charset="0"/>
                <a:cs typeface="Times New Roman" panose="02020603050405020304" pitchFamily="18" charset="0"/>
              </a:rPr>
              <a:t>Introduction</a:t>
            </a:r>
          </a:p>
        </p:txBody>
      </p:sp>
      <p:sp>
        <p:nvSpPr>
          <p:cNvPr id="3" name="Rectangle 2">
            <a:extLst>
              <a:ext uri="{FF2B5EF4-FFF2-40B4-BE49-F238E27FC236}">
                <a16:creationId xmlns:a16="http://schemas.microsoft.com/office/drawing/2014/main" id="{26431FCC-62C9-4D05-B144-1D31F28EBFE1}"/>
              </a:ext>
            </a:extLst>
          </p:cNvPr>
          <p:cNvSpPr/>
          <p:nvPr/>
        </p:nvSpPr>
        <p:spPr>
          <a:xfrm>
            <a:off x="1109317" y="2076072"/>
            <a:ext cx="8580115" cy="2554545"/>
          </a:xfrm>
          <a:prstGeom prst="rect">
            <a:avLst/>
          </a:prstGeom>
        </p:spPr>
        <p:txBody>
          <a:bodyPr wrap="square">
            <a:spAutoFit/>
          </a:bodyPr>
          <a:lstStyle/>
          <a:p>
            <a:pPr algn="just"/>
            <a:r>
              <a:rPr lang="fr-FR" sz="2000" dirty="0">
                <a:solidFill>
                  <a:srgbClr val="616161"/>
                </a:solidFill>
                <a:latin typeface="Times New Roman" panose="02020603050405020304" pitchFamily="18" charset="0"/>
                <a:cs typeface="Times New Roman" panose="02020603050405020304" pitchFamily="18" charset="0"/>
              </a:rPr>
              <a:t>		</a:t>
            </a:r>
          </a:p>
          <a:p>
            <a:pPr algn="just"/>
            <a:endParaRPr lang="fr-FR" sz="2000" dirty="0">
              <a:solidFill>
                <a:srgbClr val="616161"/>
              </a:solidFill>
              <a:latin typeface="Times New Roman" panose="02020603050405020304" pitchFamily="18" charset="0"/>
              <a:cs typeface="Times New Roman" panose="02020603050405020304" pitchFamily="18" charset="0"/>
            </a:endParaRPr>
          </a:p>
          <a:p>
            <a:pPr algn="just"/>
            <a:endParaRPr lang="fr-FR" sz="2000" dirty="0">
              <a:solidFill>
                <a:srgbClr val="616161"/>
              </a:solidFill>
              <a:latin typeface="Times New Roman" panose="02020603050405020304" pitchFamily="18" charset="0"/>
              <a:cs typeface="Times New Roman" panose="02020603050405020304" pitchFamily="18" charset="0"/>
            </a:endParaRPr>
          </a:p>
          <a:p>
            <a:pPr algn="just"/>
            <a:r>
              <a:rPr lang="fr-FR" sz="2000" dirty="0">
                <a:solidFill>
                  <a:srgbClr val="616161"/>
                </a:solidFill>
                <a:latin typeface="Times New Roman" panose="02020603050405020304" pitchFamily="18" charset="0"/>
                <a:cs typeface="Times New Roman" panose="02020603050405020304" pitchFamily="18" charset="0"/>
              </a:rPr>
              <a:t>		« Tu gagneras ton pain</a:t>
            </a:r>
            <a:r>
              <a:rPr lang="fr-FR" sz="2000" dirty="0">
                <a:solidFill>
                  <a:schemeClr val="tx2"/>
                </a:solidFill>
                <a:latin typeface="Times New Roman" panose="02020603050405020304" pitchFamily="18" charset="0"/>
                <a:cs typeface="Times New Roman" panose="02020603050405020304" pitchFamily="18" charset="0"/>
              </a:rPr>
              <a:t> à </a:t>
            </a:r>
            <a:r>
              <a:rPr lang="fr-FR" sz="2000" dirty="0">
                <a:solidFill>
                  <a:srgbClr val="616161"/>
                </a:solidFill>
                <a:latin typeface="Times New Roman" panose="02020603050405020304" pitchFamily="18" charset="0"/>
                <a:cs typeface="Times New Roman" panose="02020603050405020304" pitchFamily="18" charset="0"/>
              </a:rPr>
              <a:t>la sueur de ton front » ; c’est par cette phrase que fut proclamée la loi du travail. Travail, sujet trop controversé; punition pour les uns et épanouissement pour les autres. Quelle serait l’importance du travail dans la vie de l’individu? Personne ne peut nier la grande utilité d’avoir un métier aux niveaux économique , social et moral.</a:t>
            </a:r>
            <a:endParaRPr lang="fr-FR" sz="20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DB8E9B0F-61F4-49D0-A571-823EAF394A31}"/>
              </a:ext>
            </a:extLst>
          </p:cNvPr>
          <p:cNvCxnSpPr>
            <a:cxnSpLocks/>
          </p:cNvCxnSpPr>
          <p:nvPr/>
        </p:nvCxnSpPr>
        <p:spPr>
          <a:xfrm flipH="1" flipV="1">
            <a:off x="1007847" y="2820345"/>
            <a:ext cx="591146" cy="3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EB5238-D1B2-49D3-B935-617EB78CA6CE}"/>
              </a:ext>
            </a:extLst>
          </p:cNvPr>
          <p:cNvSpPr txBox="1"/>
          <p:nvPr/>
        </p:nvSpPr>
        <p:spPr>
          <a:xfrm>
            <a:off x="288758" y="2241166"/>
            <a:ext cx="101466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Alinéa</a:t>
            </a:r>
          </a:p>
        </p:txBody>
      </p:sp>
      <p:sp>
        <p:nvSpPr>
          <p:cNvPr id="8" name="Right Brace 7">
            <a:extLst>
              <a:ext uri="{FF2B5EF4-FFF2-40B4-BE49-F238E27FC236}">
                <a16:creationId xmlns:a16="http://schemas.microsoft.com/office/drawing/2014/main" id="{DE2C0638-5827-4949-BF18-5FA7B44713A4}"/>
              </a:ext>
            </a:extLst>
          </p:cNvPr>
          <p:cNvSpPr/>
          <p:nvPr/>
        </p:nvSpPr>
        <p:spPr>
          <a:xfrm>
            <a:off x="9666785" y="3592984"/>
            <a:ext cx="465221" cy="634970"/>
          </a:xfrm>
          <a:prstGeom prst="rightBrace">
            <a:avLst>
              <a:gd name="adj1" fmla="val 290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TextBox 8">
            <a:extLst>
              <a:ext uri="{FF2B5EF4-FFF2-40B4-BE49-F238E27FC236}">
                <a16:creationId xmlns:a16="http://schemas.microsoft.com/office/drawing/2014/main" id="{F0E01508-DF5F-4FBC-96F2-337A0624098F}"/>
              </a:ext>
            </a:extLst>
          </p:cNvPr>
          <p:cNvSpPr txBox="1"/>
          <p:nvPr/>
        </p:nvSpPr>
        <p:spPr>
          <a:xfrm>
            <a:off x="10032221" y="3714200"/>
            <a:ext cx="169805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problématique</a:t>
            </a:r>
          </a:p>
        </p:txBody>
      </p:sp>
      <p:sp>
        <p:nvSpPr>
          <p:cNvPr id="11" name="Right Brace 10">
            <a:extLst>
              <a:ext uri="{FF2B5EF4-FFF2-40B4-BE49-F238E27FC236}">
                <a16:creationId xmlns:a16="http://schemas.microsoft.com/office/drawing/2014/main" id="{DD08CF39-3065-4359-9E56-4AA1B20847AA}"/>
              </a:ext>
            </a:extLst>
          </p:cNvPr>
          <p:cNvSpPr/>
          <p:nvPr/>
        </p:nvSpPr>
        <p:spPr>
          <a:xfrm>
            <a:off x="9666786" y="4071928"/>
            <a:ext cx="465221" cy="634970"/>
          </a:xfrm>
          <a:prstGeom prst="rightBrace">
            <a:avLst>
              <a:gd name="adj1" fmla="val 341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TextBox 11">
            <a:extLst>
              <a:ext uri="{FF2B5EF4-FFF2-40B4-BE49-F238E27FC236}">
                <a16:creationId xmlns:a16="http://schemas.microsoft.com/office/drawing/2014/main" id="{8EB4F5BE-C4CD-47EE-A8CF-25EEA21C5219}"/>
              </a:ext>
            </a:extLst>
          </p:cNvPr>
          <p:cNvSpPr txBox="1"/>
          <p:nvPr/>
        </p:nvSpPr>
        <p:spPr>
          <a:xfrm>
            <a:off x="9899397" y="4204747"/>
            <a:ext cx="219663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Annonce du plan</a:t>
            </a:r>
          </a:p>
        </p:txBody>
      </p:sp>
      <p:sp>
        <p:nvSpPr>
          <p:cNvPr id="13" name="TextBox 12">
            <a:extLst>
              <a:ext uri="{FF2B5EF4-FFF2-40B4-BE49-F238E27FC236}">
                <a16:creationId xmlns:a16="http://schemas.microsoft.com/office/drawing/2014/main" id="{3964DEE2-40BA-4E39-8236-5F00FE709D01}"/>
              </a:ext>
            </a:extLst>
          </p:cNvPr>
          <p:cNvSpPr txBox="1"/>
          <p:nvPr/>
        </p:nvSpPr>
        <p:spPr>
          <a:xfrm>
            <a:off x="1700462" y="2453690"/>
            <a:ext cx="204422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Citation, constat</a:t>
            </a:r>
          </a:p>
        </p:txBody>
      </p:sp>
      <p:cxnSp>
        <p:nvCxnSpPr>
          <p:cNvPr id="14" name="Straight Arrow Connector 13">
            <a:extLst>
              <a:ext uri="{FF2B5EF4-FFF2-40B4-BE49-F238E27FC236}">
                <a16:creationId xmlns:a16="http://schemas.microsoft.com/office/drawing/2014/main" id="{BDEA5BDC-B2E1-4E5F-98FA-8BD8A259B2B9}"/>
              </a:ext>
            </a:extLst>
          </p:cNvPr>
          <p:cNvCxnSpPr>
            <a:cxnSpLocks/>
          </p:cNvCxnSpPr>
          <p:nvPr/>
        </p:nvCxnSpPr>
        <p:spPr>
          <a:xfrm>
            <a:off x="1933073" y="2820345"/>
            <a:ext cx="569495" cy="28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090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601</TotalTime>
  <Words>940</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Impact</vt:lpstr>
      <vt:lpstr>Times New Roman</vt:lpstr>
      <vt:lpstr>Main Event</vt:lpstr>
      <vt:lpstr>Production écrite</vt:lpstr>
      <vt:lpstr>SUJET:</vt:lpstr>
      <vt:lpstr>Pour Rédiger une production Ecrite de Type argumentatif</vt:lpstr>
      <vt:lpstr>L’Introduction</vt:lpstr>
      <vt:lpstr>L’Introduction – Le constat</vt:lpstr>
      <vt:lpstr>L’Introduction – LA Problématique</vt:lpstr>
      <vt:lpstr>L’Introduction – LA Problématique</vt:lpstr>
      <vt:lpstr>L’Introduction – annonce du plan</vt:lpstr>
      <vt:lpstr>Introduction</vt:lpstr>
      <vt:lpstr>Corps du sujet</vt:lpstr>
      <vt:lpstr>Corps du sujet</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 Lakis</dc:creator>
  <cp:lastModifiedBy>Danielle Nawfal</cp:lastModifiedBy>
  <cp:revision>40</cp:revision>
  <dcterms:created xsi:type="dcterms:W3CDTF">2020-03-31T15:11:10Z</dcterms:created>
  <dcterms:modified xsi:type="dcterms:W3CDTF">2024-11-08T06:38:13Z</dcterms:modified>
</cp:coreProperties>
</file>